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55" r:id="rId1"/>
    <p:sldMasterId id="2147483770" r:id="rId2"/>
    <p:sldMasterId id="2147483782" r:id="rId3"/>
    <p:sldMasterId id="2147483807" r:id="rId4"/>
    <p:sldMasterId id="2147483821" r:id="rId5"/>
  </p:sldMasterIdLst>
  <p:notesMasterIdLst>
    <p:notesMasterId r:id="rId18"/>
  </p:notesMasterIdLst>
  <p:sldIdLst>
    <p:sldId id="1530" r:id="rId6"/>
    <p:sldId id="2187" r:id="rId7"/>
    <p:sldId id="463" r:id="rId8"/>
    <p:sldId id="2146448080" r:id="rId9"/>
    <p:sldId id="2146448030" r:id="rId10"/>
    <p:sldId id="963" r:id="rId11"/>
    <p:sldId id="2146448077" r:id="rId12"/>
    <p:sldId id="2146448053" r:id="rId13"/>
    <p:sldId id="459" r:id="rId14"/>
    <p:sldId id="2314" r:id="rId15"/>
    <p:sldId id="2146448062" r:id="rId16"/>
    <p:sldId id="2197" r:id="rId17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19"/>
      <p:bold r:id="rId20"/>
      <p:italic r:id="rId21"/>
      <p:boldItalic r:id="rId22"/>
    </p:embeddedFont>
    <p:embeddedFont>
      <p:font typeface="Montserrat" pitchFamily="2" charset="77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48"/>
    <a:srgbClr val="FF9900"/>
    <a:srgbClr val="0000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0748" autoAdjust="0"/>
  </p:normalViewPr>
  <p:slideViewPr>
    <p:cSldViewPr snapToGrid="0">
      <p:cViewPr>
        <p:scale>
          <a:sx n="164" d="100"/>
          <a:sy n="164" d="100"/>
        </p:scale>
        <p:origin x="696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60794-A7A1-445A-B384-EA30980CF608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8FD32-26F9-4284-990C-37CF07EB9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0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0F424-A93C-4920-90A7-D04B28F902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41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0F424-A93C-4920-90A7-D04B28F902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30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>
          <a:extLst>
            <a:ext uri="{FF2B5EF4-FFF2-40B4-BE49-F238E27FC236}">
              <a16:creationId xmlns:a16="http://schemas.microsoft.com/office/drawing/2014/main" id="{32BE7D43-A3B4-AAAE-814F-C2646A6EA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>
            <a:extLst>
              <a:ext uri="{FF2B5EF4-FFF2-40B4-BE49-F238E27FC236}">
                <a16:creationId xmlns:a16="http://schemas.microsoft.com/office/drawing/2014/main" id="{A5CD4F3C-1495-BAB3-0225-0BB7056811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8815" y="5741365"/>
            <a:ext cx="4150516" cy="5439188"/>
          </a:xfrm>
          <a:prstGeom prst="rect">
            <a:avLst/>
          </a:prstGeom>
        </p:spPr>
        <p:txBody>
          <a:bodyPr spcFirstLastPara="1" wrap="square" lIns="91412" tIns="91412" rIns="91412" bIns="91412" anchor="t" anchorCtr="0">
            <a:noAutofit/>
          </a:bodyPr>
          <a:lstStyle/>
          <a:p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High-resolution printing method </a:t>
            </a:r>
            <a:r>
              <a:rPr lang="en-US" sz="400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∼ 1</a:t>
            </a:r>
            <a:r>
              <a:rPr lang="en-US" sz="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µm to nano printing.</a:t>
            </a:r>
          </a:p>
          <a:p>
            <a:pPr marL="0" indent="0">
              <a:buFontTx/>
              <a:buNone/>
            </a:pPr>
            <a:r>
              <a:rPr lang="en-US" sz="6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Ink: high-mass loading, small particle size and high viscosity.</a:t>
            </a:r>
          </a:p>
          <a:p>
            <a:pPr marL="0" indent="0">
              <a:buFontTx/>
              <a:buNone/>
            </a:pPr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Developing high-temperature and embedded electronics, especially in aerospace applications.</a:t>
            </a:r>
          </a:p>
          <a:p>
            <a:pPr marL="0" indent="0">
              <a:buFontTx/>
              <a:buNone/>
            </a:pPr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Using XTPL technology could drive advancements in microelectronics industry. </a:t>
            </a:r>
            <a:endParaRPr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Google Shape;61;p1:notes">
            <a:extLst>
              <a:ext uri="{FF2B5EF4-FFF2-40B4-BE49-F238E27FC236}">
                <a16:creationId xmlns:a16="http://schemas.microsoft.com/office/drawing/2014/main" id="{7020D37E-93BC-28C3-27A7-C3AA296C2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431925" y="906463"/>
            <a:ext cx="8054975" cy="4532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00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0F424-A93C-4920-90A7-D04B28F902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537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0F424-A93C-4920-90A7-D04B28F902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20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0F424-A93C-4920-90A7-D04B28F902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194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0F424-A93C-4920-90A7-D04B28F902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8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0DBD-A8CE-48C3-8507-DAFB868E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2ED97-484C-4C53-98FE-0B112192F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C3788-BC65-497E-B860-774492A58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F8D4C-2F7B-4CD6-8F1A-91D59406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B2DF0-C3F0-4C7F-A4F9-96D83F21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20BD0-A20B-904B-8727-F5A63C068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9369-169E-45DC-BFAA-5C907EA9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5B84C-593C-4FB2-8101-11C57E1E7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02B5-D966-45FB-AAF8-21FFAD08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FDCB1-E464-43F1-AC35-C2C4AF5B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D2FA-38D2-45C1-A8AA-0DACEB42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3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9D4BE-3187-4E19-BE59-CA7BAE40E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8140E-8C43-49EE-AAC9-9E086FF59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CFE8-C64F-4DED-A8D8-C60EA399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EC338-4FA7-4791-B7DA-403B7069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2040-87F2-4BFE-BABF-FF1AD3A8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1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104B-4252-4A8B-8D4B-CB647B42A4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6880-D4AA-4C64-A529-3058D603C6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02596F-DC7E-E04F-9B3E-042576BB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24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71500"/>
            <a:ext cx="8991600" cy="4171950"/>
          </a:xfrm>
        </p:spPr>
        <p:txBody>
          <a:bodyPr/>
          <a:lstStyle>
            <a:lvl1pPr>
              <a:defRPr spc="0" baseline="0">
                <a:uFillTx/>
              </a:defRPr>
            </a:lvl1pPr>
            <a:lvl2pPr>
              <a:defRPr spc="0" baseline="0">
                <a:uFillTx/>
              </a:defRPr>
            </a:lvl2pPr>
            <a:lvl3pPr>
              <a:defRPr spc="0" baseline="0">
                <a:uFillTx/>
              </a:defRPr>
            </a:lvl3pPr>
            <a:lvl4pPr>
              <a:defRPr spc="0" baseline="0">
                <a:uFillTx/>
              </a:defRPr>
            </a:lvl4pPr>
            <a:lvl5pPr>
              <a:defRPr spc="0" baseline="0"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4800600"/>
            <a:ext cx="9144000" cy="342900"/>
          </a:xfrm>
          <a:solidFill>
            <a:schemeClr val="bg1">
              <a:lumMod val="85000"/>
            </a:schemeClr>
          </a:solidFill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rgbClr val="C00000"/>
                </a:solidFill>
                <a:uFillTx/>
              </a:defRPr>
            </a:lvl1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EAEAEA"/>
          </a:solidFill>
        </p:spPr>
        <p:txBody>
          <a:bodyPr>
            <a:noAutofit/>
          </a:bodyPr>
          <a:lstStyle>
            <a:lvl1pPr>
              <a:defRPr sz="27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50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5BE7-EF98-49BB-9569-6EF2F63E2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A341-692E-4C32-A199-DDDC7B8AB5E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2F486E"/>
                </a:solidFill>
              </a:defRPr>
            </a:lvl1pPr>
            <a:lvl2pPr>
              <a:defRPr>
                <a:solidFill>
                  <a:srgbClr val="2F486E"/>
                </a:solidFill>
              </a:defRPr>
            </a:lvl2pPr>
            <a:lvl3pPr>
              <a:defRPr>
                <a:solidFill>
                  <a:srgbClr val="2F486E"/>
                </a:solidFill>
              </a:defRPr>
            </a:lvl3pPr>
            <a:lvl4pPr>
              <a:defRPr>
                <a:solidFill>
                  <a:srgbClr val="2F486E"/>
                </a:solidFill>
              </a:defRPr>
            </a:lvl4pPr>
            <a:lvl5pPr>
              <a:defRPr>
                <a:solidFill>
                  <a:srgbClr val="2F486E"/>
                </a:solidFill>
              </a:defRPr>
            </a:lvl5pPr>
          </a:lstStyle>
          <a:p>
            <a:pPr lvl="0"/>
            <a:r>
              <a:rPr lang="en-US" dirty="0"/>
              <a:t>Slide Content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8FBA-C55D-4716-BAC7-4CC5ED9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C8F7-B9C9-4A6D-B783-DEA6E6070D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1506B7-C3E5-4B64-95B0-19BF87DE02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26" y="4709766"/>
            <a:ext cx="890177" cy="433735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 dirty="0"/>
              <a:t>Your Company Logo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D0D6E7E-7938-4478-8A8E-941E054F9E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69570" y="4889727"/>
            <a:ext cx="6701247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2021 IEEE 71st Electronic Components and Technology Conference  │  Virtual │  June 1 – July 4, 2021</a:t>
            </a:r>
          </a:p>
        </p:txBody>
      </p:sp>
    </p:spTree>
    <p:extLst>
      <p:ext uri="{BB962C8B-B14F-4D97-AF65-F5344CB8AC3E}">
        <p14:creationId xmlns:p14="http://schemas.microsoft.com/office/powerpoint/2010/main" val="767819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2C65-80EF-6F09-577D-512CF8E64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0866F-C70A-59AC-4AD5-987129542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49768-F4B7-267E-42A6-F7127DE0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967D2-5F38-C373-CB60-8AA7D918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91061-B042-9F04-25ED-7372363B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02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885C-EA3A-93E5-522D-9E2E2A2F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7088-8F61-289A-86B9-2F175062D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CE67B-9BE8-BF27-D400-BE4112A3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030C9-025D-4AFD-8C40-1611B01D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D83FF-BE26-087E-720A-28DC6C40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99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258F-246D-AB17-ADA9-9734B1272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9A953-272B-EEA9-D177-CCD64349F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54576-6459-7839-703C-ABF7B605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571E5-865E-550B-7F12-38AD3FBD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4F6B1-38A9-2C5A-C4E7-7F0EA745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92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7551-11D9-56E9-8183-99C7D08B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713A0-59B8-EA08-4FF4-9D3C39E7F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75071-0B16-79BA-4520-24AF21F17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63E0C-6B11-DC18-2DC3-816AD13C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1BB8F-FD9D-D1FC-48C7-D6744246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6C80B-5B1C-F321-9631-FD113DFE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38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C48B-C2C0-925B-7399-C8457CC1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29138-E4A8-89BA-0CA7-8A0618892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80F12-D0AC-6E04-F1C2-5067169B2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49948-94ED-6200-775D-51B59A4D5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9BBD2-FE05-8522-C661-6D1F38AF2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A2261-EE9C-1105-2BDF-7AAD3762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96E644-07C5-0112-AAC1-88F786B1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CDED6-63F5-E059-7634-172A6B62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8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6C2C-D146-46DE-A8DA-163A2EC1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902C-8F85-49B1-9DFE-A0B23F0C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5A872-C2CC-4451-A156-CD07B325F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CB8E7-4350-438B-A180-378B125B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CD77-A17A-46C7-9D5E-94A0934E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26AC4-DFC9-B541-ADF2-991C021B8B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01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123E-B8CA-0E99-9038-44439E20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7E6A2-D660-5668-84BD-D1A3C06D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022BF-5146-CBF9-0318-2BAA913C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4E07B-DE86-3A16-D5CD-77F15903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74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1C5E4-38F4-0557-CF95-96AB8B68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07C18-AC1F-BF09-6B6A-51ADC64B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E7994-E3C3-EA21-675D-7EF91DA4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6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6EE0-5503-36EC-1804-3EB6D6E74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4D81-2E80-1F34-1774-4DD25390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31541-9751-27E6-CF53-3A7C506B9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7ED7E-5AF0-C5DF-4885-59A03933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5FBF2-92B0-E0E6-7D1F-14888D8F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3127E-13F0-EBC9-E259-D25CEE83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273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6092-3678-D942-5D2E-81B52CB1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40312-75B9-998A-C03D-1CF635A74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5D2E1-2280-EAFF-F01C-DC3415EBF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20EC3-ECC6-9385-5DB4-7AF83742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ECF60-1529-9304-782E-0BB3133B1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512EB-FB36-5C0B-8E80-AEF73B15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3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2C2A-AF93-279C-D4D3-E220709C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C69D7-C4C6-A4B1-EA72-0BD939FE6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D39D8-C623-3B3E-9C55-EE3642C9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2DEDA-2709-0BD6-C950-A462D3E1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676F-01D5-AF86-F1B3-2AA065282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577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EEEB0B-0BD3-0F23-6A13-04A313100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4B7F6-AEAB-54A3-D3D1-1E2847CF7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DA0EF-FEFF-232E-F3AD-F0F71FE4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3544E-19D9-9B60-D8C9-C51C7824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D8E5F-BE73-C9D8-E0F1-71E8F796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90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8C0A2F3-22E6-437B-851E-4034E3563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9BD8D80-21CA-4D2B-A954-FDE96416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4064" y="4828703"/>
            <a:ext cx="1534886" cy="273844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31CE4E-45C7-4822-A632-E6736409152C}" type="datetime1">
              <a:rPr lang="en-US" smtClean="0"/>
              <a:t>6/4/25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03C179D-8594-4610-BCC5-9FF4301A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596" y="1567632"/>
            <a:ext cx="5788808" cy="497087"/>
          </a:xfrm>
        </p:spPr>
        <p:txBody>
          <a:bodyPr>
            <a:noAutofit/>
          </a:bodyPr>
          <a:lstStyle>
            <a:lvl1pPr algn="ctr">
              <a:defRPr sz="24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0594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5339-1F32-48F5-9740-E79A69C6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72FB7-3951-4AD3-AB3F-E5BDE314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967" y="720070"/>
            <a:ext cx="8087383" cy="3860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5961-5E0D-4B31-BFB9-9F305EDC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4557" y="4828702"/>
            <a:ext cx="1534886" cy="273844"/>
          </a:xfrm>
          <a:prstGeom prst="rect">
            <a:avLst/>
          </a:prstGeom>
        </p:spPr>
        <p:txBody>
          <a:bodyPr/>
          <a:lstStyle>
            <a:lvl1pPr algn="ctr">
              <a:defRPr lang="en-US" sz="900" b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4C989B-A174-44B5-AD3A-814369AEAA1A}" type="datetime1">
              <a:rPr lang="en-US" smtClean="0"/>
              <a:pPr/>
              <a:t>6/4/25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337EF-644F-425D-8DA6-1CFE133F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7334" y="4828702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23CB62-55C7-4EC2-BE86-4D262727090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0AA2D6-FBC9-4368-A5BC-2D5C1EEA4E59}"/>
              </a:ext>
            </a:extLst>
          </p:cNvPr>
          <p:cNvCxnSpPr>
            <a:cxnSpLocks/>
          </p:cNvCxnSpPr>
          <p:nvPr userDrawn="1"/>
        </p:nvCxnSpPr>
        <p:spPr>
          <a:xfrm>
            <a:off x="427967" y="640772"/>
            <a:ext cx="808738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200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B4AA-7FC9-412E-9DBB-F1D3B56A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9CA7A-903C-4F2A-92A2-0770A993B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12DEE-5539-4CAA-A098-0A94F663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4064" y="4828703"/>
            <a:ext cx="1534886" cy="273844"/>
          </a:xfrm>
          <a:prstGeom prst="rect">
            <a:avLst/>
          </a:prstGeom>
        </p:spPr>
        <p:txBody>
          <a:bodyPr/>
          <a:lstStyle/>
          <a:p>
            <a:fld id="{3B72EB8E-B779-4849-989E-0DEE9AA9372A}" type="datetime1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6F2FA-B061-4614-A4E0-38C1F1CB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798" y="4828702"/>
            <a:ext cx="2708502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3A05D-6209-454C-9336-AD43667B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7334" y="4828702"/>
            <a:ext cx="2057400" cy="273844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51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632B-AE4D-4F5F-8EA4-FC9EE79F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17A18-0FFD-4C76-91DE-69DF7F6BB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244BB-7B03-4A21-A249-357FDC0A3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8FE24-C0BD-491B-8D86-01F0E4F4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4064" y="4828703"/>
            <a:ext cx="1534886" cy="273844"/>
          </a:xfrm>
          <a:prstGeom prst="rect">
            <a:avLst/>
          </a:prstGeom>
        </p:spPr>
        <p:txBody>
          <a:bodyPr/>
          <a:lstStyle/>
          <a:p>
            <a:fld id="{980024C4-357A-4683-941F-BD97C4A32B08}" type="datetime1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0F2D9-D34F-47AA-9707-DD66B134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798" y="4828702"/>
            <a:ext cx="2708502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6DE12-E0C7-47F2-AB31-00686BFEC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7334" y="4828702"/>
            <a:ext cx="2057400" cy="273844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1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870D-C1C5-44B8-91C3-D0F4FC8F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8685-FCE8-4C03-8EA1-FD2CED7D2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A8FBD-8645-4889-9E86-B7670A89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CF7D-CEEF-4991-9123-45CEC6F3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A62B-8CA7-4DA2-BA8B-26A8DB56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46247-3C36-4843-9B72-397D79081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043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D306-C082-4C48-BC35-2D6CEE8C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A51B5-1600-401E-8A2A-C0240A79F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07B06-B93E-4078-A720-ECE83F31C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B8924-61F2-4CD9-90B8-60753564F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EB98C-DAF4-4C7B-9AC0-CA10DC45F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85B8F-C814-4DC3-80DF-0CED42D7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4064" y="4828703"/>
            <a:ext cx="1534886" cy="273844"/>
          </a:xfrm>
          <a:prstGeom prst="rect">
            <a:avLst/>
          </a:prstGeom>
        </p:spPr>
        <p:txBody>
          <a:bodyPr/>
          <a:lstStyle/>
          <a:p>
            <a:fld id="{8E060C8E-A756-4D59-9067-B68B11027666}" type="datetime1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6CB3D-1A18-4DCA-A63E-E81FAC82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798" y="4828702"/>
            <a:ext cx="2708502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102F05-5973-4F39-940C-347EAC96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7334" y="4828702"/>
            <a:ext cx="2057400" cy="273844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6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7830-7A7B-4A03-8721-C79B5278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F956B-8DEC-45B0-B4DE-3582F0B9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4064" y="4828703"/>
            <a:ext cx="1534886" cy="273844"/>
          </a:xfrm>
          <a:prstGeom prst="rect">
            <a:avLst/>
          </a:prstGeom>
        </p:spPr>
        <p:txBody>
          <a:bodyPr/>
          <a:lstStyle/>
          <a:p>
            <a:fld id="{1A8C22D2-3593-4B7F-9BB9-F711B96A5FF4}" type="datetime1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409DE-B70E-44E5-80F8-4551B2E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798" y="4828702"/>
            <a:ext cx="2708502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482C5-1893-48C7-97BD-A4527092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7334" y="4828702"/>
            <a:ext cx="2057400" cy="273844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341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6E8FD-5AA2-48BF-BD10-7D5FF02F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4064" y="4828703"/>
            <a:ext cx="1534886" cy="273844"/>
          </a:xfrm>
          <a:prstGeom prst="rect">
            <a:avLst/>
          </a:prstGeom>
        </p:spPr>
        <p:txBody>
          <a:bodyPr/>
          <a:lstStyle/>
          <a:p>
            <a:fld id="{C4192202-B4EE-407A-8C72-FD206240F373}" type="datetime1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A5F3B-7782-4314-93D8-990D42B8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798" y="4828702"/>
            <a:ext cx="2708502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49098-AA19-4D70-9F80-6F84378A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7334" y="4828702"/>
            <a:ext cx="2057400" cy="273844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573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FC73-BEC7-43DF-994D-B8699769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A5C72-35B8-4ADD-B4CF-FC5C55930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97C6F-B99D-4137-A1E4-2A9515AEF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0BF85-4B37-481E-8E8F-C71A31A17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4064" y="4828703"/>
            <a:ext cx="1534886" cy="273844"/>
          </a:xfrm>
          <a:prstGeom prst="rect">
            <a:avLst/>
          </a:prstGeom>
        </p:spPr>
        <p:txBody>
          <a:bodyPr/>
          <a:lstStyle/>
          <a:p>
            <a:fld id="{2C636760-C118-48DA-870F-C158B02B41AB}" type="datetime1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CE21E-2AB1-4831-93C1-4CF57EFE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798" y="4828702"/>
            <a:ext cx="2708502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78DB4-EC13-4F72-89E7-502BFC90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7334" y="4828702"/>
            <a:ext cx="2057400" cy="273844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664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A54B-161C-4A31-874B-B7A4FBE1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F9002A-C0A6-47FE-A709-640C95B7E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24E7D-2DF2-4D80-8255-32E0C8818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AECCD-1FE4-44F6-B303-6746A335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4064" y="4828703"/>
            <a:ext cx="1534886" cy="273844"/>
          </a:xfrm>
          <a:prstGeom prst="rect">
            <a:avLst/>
          </a:prstGeom>
        </p:spPr>
        <p:txBody>
          <a:bodyPr/>
          <a:lstStyle/>
          <a:p>
            <a:fld id="{E4BA8050-C2C1-4740-B5EE-5FBF106DE664}" type="datetime1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9B650-AB3B-4B7A-8E23-53543870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798" y="4828702"/>
            <a:ext cx="2708502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BE054-7877-4C10-93E6-F5530483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7334" y="4828702"/>
            <a:ext cx="2057400" cy="273844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878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F8DE-91F9-42EE-8569-0DED197C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50B63-CABD-4F49-990D-750513AC9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8E700-2352-4473-90C4-1E82CD0D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4064" y="4828703"/>
            <a:ext cx="1534886" cy="273844"/>
          </a:xfrm>
          <a:prstGeom prst="rect">
            <a:avLst/>
          </a:prstGeom>
        </p:spPr>
        <p:txBody>
          <a:bodyPr/>
          <a:lstStyle/>
          <a:p>
            <a:fld id="{BB3ECF7A-7743-4E5B-B8EF-C3518214964D}" type="datetime1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0ABA4-02F7-4A07-9BEA-46808C7E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798" y="4828702"/>
            <a:ext cx="2708502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F8137-CAC3-4787-AD79-B8C46CF5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7334" y="4828702"/>
            <a:ext cx="2057400" cy="273844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813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8346E-DB09-41C2-B46D-BDCB82CE0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512CD-6A92-4368-99FF-1C85B0770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3ED9-E803-4247-A94E-8F93466C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4064" y="4828703"/>
            <a:ext cx="1534886" cy="273844"/>
          </a:xfrm>
          <a:prstGeom prst="rect">
            <a:avLst/>
          </a:prstGeom>
        </p:spPr>
        <p:txBody>
          <a:bodyPr/>
          <a:lstStyle/>
          <a:p>
            <a:fld id="{5358157D-972D-4DFC-8DCC-9E7296CE4B42}" type="datetime1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826F0-167B-492F-A004-537C7333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798" y="4828702"/>
            <a:ext cx="2708502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A4EDA-DB63-40A5-BCCF-09FC379C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7334" y="4828702"/>
            <a:ext cx="2057400" cy="273844"/>
          </a:xfrm>
          <a:prstGeom prst="rect">
            <a:avLst/>
          </a:prstGeom>
        </p:spPr>
        <p:txBody>
          <a:bodyPr/>
          <a:lstStyle/>
          <a:p>
            <a:fld id="{8623CB62-55C7-4EC2-BE86-4D2627270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757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2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715"/>
            </a:lvl1pPr>
            <a:lvl2pPr marL="326578" indent="0" algn="ctr">
              <a:buNone/>
              <a:defRPr sz="1429"/>
            </a:lvl2pPr>
            <a:lvl3pPr marL="653156" indent="0" algn="ctr">
              <a:buNone/>
              <a:defRPr sz="1286"/>
            </a:lvl3pPr>
            <a:lvl4pPr marL="979734" indent="0" algn="ctr">
              <a:buNone/>
              <a:defRPr sz="1143"/>
            </a:lvl4pPr>
            <a:lvl5pPr marL="1306312" indent="0" algn="ctr">
              <a:buNone/>
              <a:defRPr sz="1143"/>
            </a:lvl5pPr>
            <a:lvl6pPr marL="1632890" indent="0" algn="ctr">
              <a:buNone/>
              <a:defRPr sz="1143"/>
            </a:lvl6pPr>
            <a:lvl7pPr marL="1959468" indent="0" algn="ctr">
              <a:buNone/>
              <a:defRPr sz="1143"/>
            </a:lvl7pPr>
            <a:lvl8pPr marL="2286046" indent="0" algn="ctr">
              <a:buNone/>
              <a:defRPr sz="1143"/>
            </a:lvl8pPr>
            <a:lvl9pPr marL="2612624" indent="0" algn="ctr">
              <a:buNone/>
              <a:defRPr sz="114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281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397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5"/>
            <a:ext cx="7886700" cy="2139553"/>
          </a:xfrm>
        </p:spPr>
        <p:txBody>
          <a:bodyPr anchor="b"/>
          <a:lstStyle>
            <a:lvl1pPr>
              <a:defRPr sz="42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715">
                <a:solidFill>
                  <a:schemeClr val="tx1">
                    <a:tint val="75000"/>
                  </a:schemeClr>
                </a:solidFill>
              </a:defRPr>
            </a:lvl1pPr>
            <a:lvl2pPr marL="326578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2pPr>
            <a:lvl3pPr marL="653156" indent="0">
              <a:buNone/>
              <a:defRPr sz="1286">
                <a:solidFill>
                  <a:schemeClr val="tx1">
                    <a:tint val="75000"/>
                  </a:schemeClr>
                </a:solidFill>
              </a:defRPr>
            </a:lvl3pPr>
            <a:lvl4pPr marL="979734" indent="0">
              <a:buNone/>
              <a:defRPr sz="1143">
                <a:solidFill>
                  <a:schemeClr val="tx1">
                    <a:tint val="75000"/>
                  </a:schemeClr>
                </a:solidFill>
              </a:defRPr>
            </a:lvl4pPr>
            <a:lvl5pPr marL="1306312" indent="0">
              <a:buNone/>
              <a:defRPr sz="1143">
                <a:solidFill>
                  <a:schemeClr val="tx1">
                    <a:tint val="75000"/>
                  </a:schemeClr>
                </a:solidFill>
              </a:defRPr>
            </a:lvl5pPr>
            <a:lvl6pPr marL="1632890" indent="0">
              <a:buNone/>
              <a:defRPr sz="1143">
                <a:solidFill>
                  <a:schemeClr val="tx1">
                    <a:tint val="75000"/>
                  </a:schemeClr>
                </a:solidFill>
              </a:defRPr>
            </a:lvl6pPr>
            <a:lvl7pPr marL="1959468" indent="0">
              <a:buNone/>
              <a:defRPr sz="1143">
                <a:solidFill>
                  <a:schemeClr val="tx1">
                    <a:tint val="75000"/>
                  </a:schemeClr>
                </a:solidFill>
              </a:defRPr>
            </a:lvl7pPr>
            <a:lvl8pPr marL="2286046" indent="0">
              <a:buNone/>
              <a:defRPr sz="1143">
                <a:solidFill>
                  <a:schemeClr val="tx1">
                    <a:tint val="75000"/>
                  </a:schemeClr>
                </a:solidFill>
              </a:defRPr>
            </a:lvl8pPr>
            <a:lvl9pPr marL="2612624" indent="0">
              <a:buNone/>
              <a:defRPr sz="11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73561-7646-474A-BFDB-E64ACFA450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1" y="4531423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5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E911-4B8C-4C33-B55E-19F5C40E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E13-1023-4894-A5A9-DA6E5477D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8FD5-EBA3-45A0-9C65-551DC3291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AB01-B5D7-495A-A48A-32D5DD83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741B3-6FF8-496D-8A1F-0271CC87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AC25F-8F59-45AD-95EB-D39FF1A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B23F89-D716-ED40-BF2D-0DE69539D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958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342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715" b="1"/>
            </a:lvl1pPr>
            <a:lvl2pPr marL="326578" indent="0">
              <a:buNone/>
              <a:defRPr sz="1429" b="1"/>
            </a:lvl2pPr>
            <a:lvl3pPr marL="653156" indent="0">
              <a:buNone/>
              <a:defRPr sz="1286" b="1"/>
            </a:lvl3pPr>
            <a:lvl4pPr marL="979734" indent="0">
              <a:buNone/>
              <a:defRPr sz="1143" b="1"/>
            </a:lvl4pPr>
            <a:lvl5pPr marL="1306312" indent="0">
              <a:buNone/>
              <a:defRPr sz="1143" b="1"/>
            </a:lvl5pPr>
            <a:lvl6pPr marL="1632890" indent="0">
              <a:buNone/>
              <a:defRPr sz="1143" b="1"/>
            </a:lvl6pPr>
            <a:lvl7pPr marL="1959468" indent="0">
              <a:buNone/>
              <a:defRPr sz="1143" b="1"/>
            </a:lvl7pPr>
            <a:lvl8pPr marL="2286046" indent="0">
              <a:buNone/>
              <a:defRPr sz="1143" b="1"/>
            </a:lvl8pPr>
            <a:lvl9pPr marL="2612624" indent="0">
              <a:buNone/>
              <a:defRPr sz="11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715" b="1"/>
            </a:lvl1pPr>
            <a:lvl2pPr marL="326578" indent="0">
              <a:buNone/>
              <a:defRPr sz="1429" b="1"/>
            </a:lvl2pPr>
            <a:lvl3pPr marL="653156" indent="0">
              <a:buNone/>
              <a:defRPr sz="1286" b="1"/>
            </a:lvl3pPr>
            <a:lvl4pPr marL="979734" indent="0">
              <a:buNone/>
              <a:defRPr sz="1143" b="1"/>
            </a:lvl4pPr>
            <a:lvl5pPr marL="1306312" indent="0">
              <a:buNone/>
              <a:defRPr sz="1143" b="1"/>
            </a:lvl5pPr>
            <a:lvl6pPr marL="1632890" indent="0">
              <a:buNone/>
              <a:defRPr sz="1143" b="1"/>
            </a:lvl6pPr>
            <a:lvl7pPr marL="1959468" indent="0">
              <a:buNone/>
              <a:defRPr sz="1143" b="1"/>
            </a:lvl7pPr>
            <a:lvl8pPr marL="2286046" indent="0">
              <a:buNone/>
              <a:defRPr sz="1143" b="1"/>
            </a:lvl8pPr>
            <a:lvl9pPr marL="2612624" indent="0">
              <a:buNone/>
              <a:defRPr sz="11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771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38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95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2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286"/>
            </a:lvl1pPr>
            <a:lvl2pPr>
              <a:defRPr sz="2000"/>
            </a:lvl2pPr>
            <a:lvl3pPr>
              <a:defRPr sz="1715"/>
            </a:lvl3pPr>
            <a:lvl4pPr>
              <a:defRPr sz="1429"/>
            </a:lvl4pPr>
            <a:lvl5pPr>
              <a:defRPr sz="1429"/>
            </a:lvl5pPr>
            <a:lvl6pPr>
              <a:defRPr sz="1429"/>
            </a:lvl6pPr>
            <a:lvl7pPr>
              <a:defRPr sz="1429"/>
            </a:lvl7pPr>
            <a:lvl8pPr>
              <a:defRPr sz="1429"/>
            </a:lvl8pPr>
            <a:lvl9pPr>
              <a:defRPr sz="14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143"/>
            </a:lvl1pPr>
            <a:lvl2pPr marL="326578" indent="0">
              <a:buNone/>
              <a:defRPr sz="1000"/>
            </a:lvl2pPr>
            <a:lvl3pPr marL="653156" indent="0">
              <a:buNone/>
              <a:defRPr sz="857"/>
            </a:lvl3pPr>
            <a:lvl4pPr marL="979734" indent="0">
              <a:buNone/>
              <a:defRPr sz="714"/>
            </a:lvl4pPr>
            <a:lvl5pPr marL="1306312" indent="0">
              <a:buNone/>
              <a:defRPr sz="714"/>
            </a:lvl5pPr>
            <a:lvl6pPr marL="1632890" indent="0">
              <a:buNone/>
              <a:defRPr sz="714"/>
            </a:lvl6pPr>
            <a:lvl7pPr marL="1959468" indent="0">
              <a:buNone/>
              <a:defRPr sz="714"/>
            </a:lvl7pPr>
            <a:lvl8pPr marL="2286046" indent="0">
              <a:buNone/>
              <a:defRPr sz="714"/>
            </a:lvl8pPr>
            <a:lvl9pPr marL="261262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569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2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286"/>
            </a:lvl1pPr>
            <a:lvl2pPr marL="326578" indent="0">
              <a:buNone/>
              <a:defRPr sz="2000"/>
            </a:lvl2pPr>
            <a:lvl3pPr marL="653156" indent="0">
              <a:buNone/>
              <a:defRPr sz="1715"/>
            </a:lvl3pPr>
            <a:lvl4pPr marL="979734" indent="0">
              <a:buNone/>
              <a:defRPr sz="1429"/>
            </a:lvl4pPr>
            <a:lvl5pPr marL="1306312" indent="0">
              <a:buNone/>
              <a:defRPr sz="1429"/>
            </a:lvl5pPr>
            <a:lvl6pPr marL="1632890" indent="0">
              <a:buNone/>
              <a:defRPr sz="1429"/>
            </a:lvl6pPr>
            <a:lvl7pPr marL="1959468" indent="0">
              <a:buNone/>
              <a:defRPr sz="1429"/>
            </a:lvl7pPr>
            <a:lvl8pPr marL="2286046" indent="0">
              <a:buNone/>
              <a:defRPr sz="1429"/>
            </a:lvl8pPr>
            <a:lvl9pPr marL="2612624" indent="0">
              <a:buNone/>
              <a:defRPr sz="14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143"/>
            </a:lvl1pPr>
            <a:lvl2pPr marL="326578" indent="0">
              <a:buNone/>
              <a:defRPr sz="1000"/>
            </a:lvl2pPr>
            <a:lvl3pPr marL="653156" indent="0">
              <a:buNone/>
              <a:defRPr sz="857"/>
            </a:lvl3pPr>
            <a:lvl4pPr marL="979734" indent="0">
              <a:buNone/>
              <a:defRPr sz="714"/>
            </a:lvl4pPr>
            <a:lvl5pPr marL="1306312" indent="0">
              <a:buNone/>
              <a:defRPr sz="714"/>
            </a:lvl5pPr>
            <a:lvl6pPr marL="1632890" indent="0">
              <a:buNone/>
              <a:defRPr sz="714"/>
            </a:lvl6pPr>
            <a:lvl7pPr marL="1959468" indent="0">
              <a:buNone/>
              <a:defRPr sz="714"/>
            </a:lvl7pPr>
            <a:lvl8pPr marL="2286046" indent="0">
              <a:buNone/>
              <a:defRPr sz="714"/>
            </a:lvl8pPr>
            <a:lvl9pPr marL="261262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557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403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502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24052-854F-4183-B56A-1C4D86AF4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1" y="4531423"/>
            <a:ext cx="1346568" cy="6120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D9877B0-2EEE-4200-BD10-62BCB731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37513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928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8482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5BE7-EF98-49BB-9569-6EF2F63E2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A341-692E-4C32-A199-DDDC7B8AB5E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2F486E"/>
                </a:solidFill>
              </a:defRPr>
            </a:lvl1pPr>
            <a:lvl2pPr>
              <a:defRPr>
                <a:solidFill>
                  <a:srgbClr val="2F486E"/>
                </a:solidFill>
              </a:defRPr>
            </a:lvl2pPr>
            <a:lvl3pPr>
              <a:defRPr>
                <a:solidFill>
                  <a:srgbClr val="2F486E"/>
                </a:solidFill>
              </a:defRPr>
            </a:lvl3pPr>
            <a:lvl4pPr>
              <a:defRPr>
                <a:solidFill>
                  <a:srgbClr val="2F486E"/>
                </a:solidFill>
              </a:defRPr>
            </a:lvl4pPr>
            <a:lvl5pPr>
              <a:defRPr>
                <a:solidFill>
                  <a:srgbClr val="2F486E"/>
                </a:solidFill>
              </a:defRPr>
            </a:lvl5pPr>
          </a:lstStyle>
          <a:p>
            <a:pPr lvl="0"/>
            <a:r>
              <a:rPr lang="en-US" dirty="0"/>
              <a:t>Slide Content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8FBA-C55D-4716-BAC7-4CC5ED9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C8F7-B9C9-4A6D-B783-DEA6E6070D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1506B7-C3E5-4B64-95B0-19BF87DE02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26" y="4709767"/>
            <a:ext cx="890177" cy="433735"/>
          </a:xfrm>
        </p:spPr>
        <p:txBody>
          <a:bodyPr>
            <a:normAutofit/>
          </a:bodyPr>
          <a:lstStyle>
            <a:lvl1pPr marL="0" indent="0">
              <a:buNone/>
              <a:defRPr sz="857"/>
            </a:lvl1pPr>
          </a:lstStyle>
          <a:p>
            <a:r>
              <a:rPr lang="en-US" dirty="0"/>
              <a:t>Your Company Logo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D0D6E7E-7938-4478-8A8E-941E054F9E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69570" y="4889728"/>
            <a:ext cx="6701247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2023 IEEE 73rd Electronic Components and Technology Conference  │  Orlando, Florida  │  May 30 – June 2, 2023</a:t>
            </a:r>
          </a:p>
        </p:txBody>
      </p:sp>
    </p:spTree>
    <p:extLst>
      <p:ext uri="{BB962C8B-B14F-4D97-AF65-F5344CB8AC3E}">
        <p14:creationId xmlns:p14="http://schemas.microsoft.com/office/powerpoint/2010/main" val="257673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F9F4-714C-4F42-A76B-FD3E5583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6F7BB-B040-4413-857A-A9D81661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28109-1C0E-4B76-8C58-C8A68D3E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FE963-4BBE-48AA-B786-E3426A04A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CC2F9-B89F-43A3-B426-0F4B391FA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EED285-9C22-4D97-847F-71F0B57B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71E59-4B30-46B8-9BDE-1BF406AB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E809B-DC81-408C-A85F-6BF58ABF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15A3D-C843-834D-BB62-F12BF70E8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228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0DBD-A8CE-48C3-8507-DAFB868E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2ED97-484C-4C53-98FE-0B112192F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C3788-BC65-497E-B860-774492A58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F8D4C-2F7B-4CD6-8F1A-91D59406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B2DF0-C3F0-4C7F-A4F9-96D83F21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20BD0-A20B-904B-8727-F5A63C068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635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6C2C-D146-46DE-A8DA-163A2EC1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902C-8F85-49B1-9DFE-A0B23F0C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5A872-C2CC-4451-A156-CD07B325F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CB8E7-4350-438B-A180-378B125B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CD77-A17A-46C7-9D5E-94A0934E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26AC4-DFC9-B541-ADF2-991C021B8B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720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870D-C1C5-44B8-91C3-D0F4FC8F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8685-FCE8-4C03-8EA1-FD2CED7D2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A8FBD-8645-4889-9E86-B7670A89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CF7D-CEEF-4991-9123-45CEC6F3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A62B-8CA7-4DA2-BA8B-26A8DB56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46247-3C36-4843-9B72-397D79081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47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E911-4B8C-4C33-B55E-19F5C40E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E13-1023-4894-A5A9-DA6E5477D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8FD5-EBA3-45A0-9C65-551DC3291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AB01-B5D7-495A-A48A-32D5DD83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741B3-6FF8-496D-8A1F-0271CC87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AC25F-8F59-45AD-95EB-D39FF1A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B23F89-D716-ED40-BF2D-0DE69539D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38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F9F4-714C-4F42-A76B-FD3E5583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6F7BB-B040-4413-857A-A9D81661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28109-1C0E-4B76-8C58-C8A68D3E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FE963-4BBE-48AA-B786-E3426A04A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CC2F9-B89F-43A3-B426-0F4B391FA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EED285-9C22-4D97-847F-71F0B57B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71E59-4B30-46B8-9BDE-1BF406AB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E809B-DC81-408C-A85F-6BF58ABF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15A3D-C843-834D-BB62-F12BF70E8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7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8335-2883-483A-83C0-4A87CC6A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38F52-4327-47C1-8CF8-C5673E32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AB4A7-0B14-4693-AFF9-8E0775B4D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DB29A-1CC2-441E-9072-06ED8107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E8C3-79F2-A944-AF53-133CA61B7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330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74543-D3E3-42A7-ADD0-BFF1B769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806B-AD7F-41A1-884A-7C04FCB3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1FBAA-7794-48B0-9532-BE3EB44B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C5111-8576-FF49-8EA5-2562E1F7C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59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225F-7C98-4B1C-BAAB-E7841D3C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384D0-F2EB-49E5-996D-807E00F16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0C121-D360-4C04-8129-7F1E47267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4024D-1B10-40EC-B2F7-9B1462EE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ED7F-18D6-433D-99C0-CE680A3C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7B1E2-F0C7-4B90-BBE4-15745376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298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420A-0D40-4A7C-B22C-EA58BCE1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D91D6-0A33-468C-9C44-6D67C0DCF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A0E4C-BA68-4676-AB7D-5CEFAD5BD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DE9BA-3AA6-4E5B-AD81-B3A11D1F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195CC-7865-43CF-8C1B-540673A9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3625A-5433-4385-BA7E-9FDB3841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784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9369-169E-45DC-BFAA-5C907EA9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5B84C-593C-4FB2-8101-11C57E1E7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02B5-D966-45FB-AAF8-21FFAD08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FDCB1-E464-43F1-AC35-C2C4AF5B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D2FA-38D2-45C1-A8AA-0DACEB42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3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8335-2883-483A-83C0-4A87CC6A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38F52-4327-47C1-8CF8-C5673E32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AB4A7-0B14-4693-AFF9-8E0775B4D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DB29A-1CC2-441E-9072-06ED8107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E8C3-79F2-A944-AF53-133CA61B7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04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9D4BE-3187-4E19-BE59-CA7BAE40E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8140E-8C43-49EE-AAC9-9E086FF59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CFE8-C64F-4DED-A8D8-C60EA399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EC338-4FA7-4791-B7DA-403B7069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2040-87F2-4BFE-BABF-FF1AD3A8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885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71500"/>
            <a:ext cx="8991600" cy="4171950"/>
          </a:xfrm>
        </p:spPr>
        <p:txBody>
          <a:bodyPr/>
          <a:lstStyle>
            <a:lvl1pPr>
              <a:defRPr spc="0" baseline="0">
                <a:uFillTx/>
              </a:defRPr>
            </a:lvl1pPr>
            <a:lvl2pPr>
              <a:defRPr spc="0" baseline="0">
                <a:uFillTx/>
              </a:defRPr>
            </a:lvl2pPr>
            <a:lvl3pPr>
              <a:defRPr spc="0" baseline="0">
                <a:uFillTx/>
              </a:defRPr>
            </a:lvl3pPr>
            <a:lvl4pPr>
              <a:defRPr spc="0" baseline="0">
                <a:uFillTx/>
              </a:defRPr>
            </a:lvl4pPr>
            <a:lvl5pPr>
              <a:defRPr spc="0" baseline="0"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4800600"/>
            <a:ext cx="9144000" cy="342900"/>
          </a:xfrm>
          <a:solidFill>
            <a:schemeClr val="bg1">
              <a:lumMod val="85000"/>
            </a:schemeClr>
          </a:solidFill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rgbClr val="C00000"/>
                </a:solidFill>
                <a:uFillTx/>
              </a:defRPr>
            </a:lvl1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EAEAEA"/>
          </a:solidFill>
        </p:spPr>
        <p:txBody>
          <a:bodyPr>
            <a:noAutofit/>
          </a:bodyPr>
          <a:lstStyle>
            <a:lvl1pPr>
              <a:defRPr sz="27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898137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-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55380-C8F1-4B51-BD82-5841E1D83B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60CCE-E487-4C9A-9B67-00D96A2F8B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599B1C8-BC3D-4547-8B5D-D72015EB67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12759" y="1259684"/>
            <a:ext cx="3103577" cy="2740819"/>
          </a:xfrm>
          <a:prstGeom prst="rect">
            <a:avLst/>
          </a:prstGeom>
          <a:noFill/>
          <a:ln>
            <a:noFill/>
          </a:ln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46CFF83-4961-49E2-A234-1CBC40F1198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87035" y="1186884"/>
            <a:ext cx="1689957" cy="584766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100000"/>
              </a:lnSpc>
              <a:defRPr sz="1350" cap="none">
                <a:solidFill>
                  <a:schemeClr val="tx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Montserrat Font</a:t>
            </a:r>
          </a:p>
          <a:p>
            <a:pPr lvl="0"/>
            <a:r>
              <a:rPr lang="en-US" dirty="0"/>
              <a:t>Size 18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903F329-9183-4315-BF44-7A8701355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831" y="1911352"/>
            <a:ext cx="1687161" cy="2736101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100000"/>
              </a:lnSpc>
              <a:defRPr sz="1200" cap="none">
                <a:solidFill>
                  <a:schemeClr val="tx1"/>
                </a:solidFill>
                <a:latin typeface="Montserrat" panose="00000500000000000000" pitchFamily="2" charset="0"/>
                <a:cs typeface="Arial"/>
              </a:defRPr>
            </a:lvl1pPr>
            <a:lvl2pPr algn="l">
              <a:defRPr sz="750" cap="none">
                <a:latin typeface="Arial"/>
                <a:cs typeface="Arial"/>
              </a:defRPr>
            </a:lvl2pPr>
            <a:lvl3pPr algn="l">
              <a:defRPr sz="750" cap="none">
                <a:latin typeface="Arial"/>
                <a:cs typeface="Arial"/>
              </a:defRPr>
            </a:lvl3pPr>
            <a:lvl4pPr algn="l">
              <a:defRPr sz="750" cap="none">
                <a:latin typeface="Arial"/>
                <a:cs typeface="Arial"/>
              </a:defRPr>
            </a:lvl4pPr>
            <a:lvl5pPr algn="l">
              <a:defRPr sz="750" cap="none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Montserrat Font</a:t>
            </a:r>
          </a:p>
          <a:p>
            <a:pPr lvl="0"/>
            <a:r>
              <a:rPr lang="en-US" dirty="0"/>
              <a:t>Size 16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A81FA3E-2600-4B54-AD7F-E3A490D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58" y="4050154"/>
            <a:ext cx="3103578" cy="59729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ts val="885"/>
              </a:lnSpc>
              <a:defRPr sz="900" b="0" i="1" cap="none">
                <a:solidFill>
                  <a:srgbClr val="002A2C"/>
                </a:solidFill>
                <a:latin typeface="Montserrat" panose="00000500000000000000" pitchFamily="2" charset="0"/>
                <a:cs typeface="Arial italic"/>
              </a:defRPr>
            </a:lvl1pPr>
          </a:lstStyle>
          <a:p>
            <a:pPr lvl="0"/>
            <a:r>
              <a:rPr lang="en-US" dirty="0"/>
              <a:t>Montserrat Font – Size 12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E1CA69E3-1175-4C02-8B10-B244042342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86639" y="1259684"/>
            <a:ext cx="3103577" cy="2740819"/>
          </a:xfrm>
          <a:prstGeom prst="rect">
            <a:avLst/>
          </a:prstGeom>
          <a:noFill/>
          <a:ln>
            <a:noFill/>
          </a:ln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7FF5176-DCE5-470E-8F74-BBDD5676CD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92989" y="4051305"/>
            <a:ext cx="3103578" cy="59729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ts val="885"/>
              </a:lnSpc>
              <a:defRPr sz="900" b="0" i="1" cap="none">
                <a:solidFill>
                  <a:srgbClr val="002A2C"/>
                </a:solidFill>
                <a:latin typeface="Montserrat" panose="00000500000000000000" pitchFamily="2" charset="0"/>
                <a:cs typeface="Arial italic"/>
              </a:defRPr>
            </a:lvl1pPr>
          </a:lstStyle>
          <a:p>
            <a:pPr lvl="0"/>
            <a:r>
              <a:rPr lang="en-US" dirty="0"/>
              <a:t>Montserrat Font – Size 12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769C25-D1FC-4321-9B44-85DF54E4B739}"/>
              </a:ext>
            </a:extLst>
          </p:cNvPr>
          <p:cNvCxnSpPr>
            <a:cxnSpLocks/>
          </p:cNvCxnSpPr>
          <p:nvPr userDrawn="1"/>
        </p:nvCxnSpPr>
        <p:spPr>
          <a:xfrm>
            <a:off x="435160" y="668044"/>
            <a:ext cx="226577" cy="0"/>
          </a:xfrm>
          <a:prstGeom prst="line">
            <a:avLst/>
          </a:prstGeom>
          <a:ln w="28575">
            <a:solidFill>
              <a:srgbClr val="FDBC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9397E0B-6D07-43F2-AB31-3C2BC1EA5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034" y="369035"/>
            <a:ext cx="6716874" cy="3591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99A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MONTSERRAT FONT – SIZE 24 – HEX: #78bfcc</a:t>
            </a:r>
          </a:p>
        </p:txBody>
      </p:sp>
    </p:spTree>
    <p:extLst>
      <p:ext uri="{BB962C8B-B14F-4D97-AF65-F5344CB8AC3E}">
        <p14:creationId xmlns:p14="http://schemas.microsoft.com/office/powerpoint/2010/main" val="47552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74543-D3E3-42A7-ADD0-BFF1B769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806B-AD7F-41A1-884A-7C04FCB3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1FBAA-7794-48B0-9532-BE3EB44B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C5111-8576-FF49-8EA5-2562E1F7C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225F-7C98-4B1C-BAAB-E7841D3C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384D0-F2EB-49E5-996D-807E00F16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0C121-D360-4C04-8129-7F1E47267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4024D-1B10-40EC-B2F7-9B1462EE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ED7F-18D6-433D-99C0-CE680A3C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7B1E2-F0C7-4B90-BBE4-15745376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1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420A-0D40-4A7C-B22C-EA58BCE1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D91D6-0A33-468C-9C44-6D67C0DCF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A0E4C-BA68-4676-AB7D-5CEFAD5BD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DE9BA-3AA6-4E5B-AD81-B3A11D1F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195CC-7865-43CF-8C1B-540673A9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3625A-5433-4385-BA7E-9FDB3841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DE42B-3FDC-43CA-8CEC-155BE1A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DFDF7-FB3F-436A-9184-A502933C2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639B-903B-4AA6-BC77-B4B993AC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0868-BEF1-432B-8B03-57F4C7748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C306E-0098-4440-A0D3-00AEBEF03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B28632-8119-FF30-94C0-C8E0729F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46627-B6C8-6BBE-A300-5D235CFDA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37EA2-8FC5-C80E-973A-297523F4B7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DA0B1A-99C8-8D43-BBB2-E114862E9132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D5CE-023F-5E0B-56C1-0A83ACB50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394E0-E5BC-492A-5045-3616EE4C7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A21C30-2DDA-E44A-9938-0685946B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7CFF7-4934-46D4-90CB-09AB08100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67" y="123910"/>
            <a:ext cx="8087383" cy="49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CA66B-EDEC-492D-8E2C-08E99933E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967" y="720071"/>
            <a:ext cx="8087383" cy="340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Content Placeholder 4" descr="A green and white sign&#10;&#10;Description automatically generated with low confidence">
            <a:extLst>
              <a:ext uri="{FF2B5EF4-FFF2-40B4-BE49-F238E27FC236}">
                <a16:creationId xmlns:a16="http://schemas.microsoft.com/office/drawing/2014/main" id="{D88E1919-1993-4257-B3F5-F782A8FC42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7" y="4670106"/>
            <a:ext cx="1041468" cy="4733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D400DF-EA2F-4486-9AC2-E686EB416EDD}"/>
              </a:ext>
            </a:extLst>
          </p:cNvPr>
          <p:cNvCxnSpPr>
            <a:cxnSpLocks/>
          </p:cNvCxnSpPr>
          <p:nvPr userDrawn="1"/>
        </p:nvCxnSpPr>
        <p:spPr>
          <a:xfrm>
            <a:off x="1494064" y="4749404"/>
            <a:ext cx="7021286" cy="0"/>
          </a:xfrm>
          <a:prstGeom prst="line">
            <a:avLst/>
          </a:prstGeom>
          <a:ln w="127000">
            <a:gradFill flip="none" rotWithShape="1">
              <a:gsLst>
                <a:gs pos="86000">
                  <a:srgbClr val="83C24D"/>
                </a:gs>
                <a:gs pos="73000">
                  <a:srgbClr val="92D050"/>
                </a:gs>
                <a:gs pos="8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40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75999-0471-48F6-8333-6D20EC8E16EF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31351-D42F-4C3C-920B-21E507274D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044BF-674A-DF40-BCF3-08BDFEE948D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1" y="4531423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3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txStyles>
    <p:titleStyle>
      <a:lvl1pPr algn="l" defTabSz="653156" rtl="0" eaLnBrk="1" latinLnBrk="0" hangingPunct="1">
        <a:lnSpc>
          <a:spcPct val="90000"/>
        </a:lnSpc>
        <a:spcBef>
          <a:spcPct val="0"/>
        </a:spcBef>
        <a:buNone/>
        <a:defRPr sz="31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3289" indent="-163289" algn="l" defTabSz="653156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9867" indent="-163289" algn="l" defTabSz="653156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715" kern="1200">
          <a:solidFill>
            <a:schemeClr val="tx1"/>
          </a:solidFill>
          <a:latin typeface="+mn-lt"/>
          <a:ea typeface="+mn-ea"/>
          <a:cs typeface="+mn-cs"/>
        </a:defRPr>
      </a:lvl2pPr>
      <a:lvl3pPr marL="816445" indent="-163289" algn="l" defTabSz="653156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143023" indent="-163289" algn="l" defTabSz="653156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6" kern="1200">
          <a:solidFill>
            <a:schemeClr val="tx1"/>
          </a:solidFill>
          <a:latin typeface="+mn-lt"/>
          <a:ea typeface="+mn-ea"/>
          <a:cs typeface="+mn-cs"/>
        </a:defRPr>
      </a:lvl4pPr>
      <a:lvl5pPr marL="1469601" indent="-163289" algn="l" defTabSz="653156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6" kern="1200">
          <a:solidFill>
            <a:schemeClr val="tx1"/>
          </a:solidFill>
          <a:latin typeface="+mn-lt"/>
          <a:ea typeface="+mn-ea"/>
          <a:cs typeface="+mn-cs"/>
        </a:defRPr>
      </a:lvl5pPr>
      <a:lvl6pPr marL="1796179" indent="-163289" algn="l" defTabSz="653156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6" kern="1200">
          <a:solidFill>
            <a:schemeClr val="tx1"/>
          </a:solidFill>
          <a:latin typeface="+mn-lt"/>
          <a:ea typeface="+mn-ea"/>
          <a:cs typeface="+mn-cs"/>
        </a:defRPr>
      </a:lvl6pPr>
      <a:lvl7pPr marL="2122757" indent="-163289" algn="l" defTabSz="653156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6" kern="1200">
          <a:solidFill>
            <a:schemeClr val="tx1"/>
          </a:solidFill>
          <a:latin typeface="+mn-lt"/>
          <a:ea typeface="+mn-ea"/>
          <a:cs typeface="+mn-cs"/>
        </a:defRPr>
      </a:lvl7pPr>
      <a:lvl8pPr marL="2449335" indent="-163289" algn="l" defTabSz="653156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6" kern="1200">
          <a:solidFill>
            <a:schemeClr val="tx1"/>
          </a:solidFill>
          <a:latin typeface="+mn-lt"/>
          <a:ea typeface="+mn-ea"/>
          <a:cs typeface="+mn-cs"/>
        </a:defRPr>
      </a:lvl8pPr>
      <a:lvl9pPr marL="2775913" indent="-163289" algn="l" defTabSz="653156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56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1pPr>
      <a:lvl2pPr marL="326578" algn="l" defTabSz="653156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2pPr>
      <a:lvl3pPr marL="653156" algn="l" defTabSz="653156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3pPr>
      <a:lvl4pPr marL="979734" algn="l" defTabSz="653156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4pPr>
      <a:lvl5pPr marL="1306312" algn="l" defTabSz="653156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5pPr>
      <a:lvl6pPr marL="1632890" algn="l" defTabSz="653156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6pPr>
      <a:lvl7pPr marL="1959468" algn="l" defTabSz="653156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7pPr>
      <a:lvl8pPr marL="2286046" algn="l" defTabSz="653156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8pPr>
      <a:lvl9pPr marL="2612624" algn="l" defTabSz="653156" rtl="0" eaLnBrk="1" latinLnBrk="0" hangingPunct="1">
        <a:defRPr sz="128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DE42B-3FDC-43CA-8CEC-155BE1A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DFDF7-FB3F-436A-9184-A502933C2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639B-903B-4AA6-BC77-B4B993AC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0868-BEF1-432B-8B03-57F4C7748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C306E-0098-4440-A0D3-00AEBEF03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2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poliks@binghamto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Relationship Id="rId9" Type="http://schemas.openxmlformats.org/officeDocument/2006/relationships/image" Target="../media/image1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jpeg"/><Relationship Id="rId3" Type="http://schemas.openxmlformats.org/officeDocument/2006/relationships/image" Target="../media/image118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jpe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jpe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47.jpeg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21" Type="http://schemas.openxmlformats.org/officeDocument/2006/relationships/image" Target="../media/image26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pn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20" Type="http://schemas.openxmlformats.org/officeDocument/2006/relationships/image" Target="../media/image2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emf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emf"/><Relationship Id="rId9" Type="http://schemas.openxmlformats.org/officeDocument/2006/relationships/image" Target="../media/image14.png"/><Relationship Id="rId14" Type="http://schemas.openxmlformats.org/officeDocument/2006/relationships/image" Target="../media/image19.jpe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3" Type="http://schemas.openxmlformats.org/officeDocument/2006/relationships/image" Target="../media/image40.jpeg"/><Relationship Id="rId21" Type="http://schemas.openxmlformats.org/officeDocument/2006/relationships/image" Target="../media/image58.emf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image" Target="../media/image39.jpg"/><Relationship Id="rId16" Type="http://schemas.openxmlformats.org/officeDocument/2006/relationships/image" Target="../media/image53.emf"/><Relationship Id="rId20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png"/><Relationship Id="rId10" Type="http://schemas.openxmlformats.org/officeDocument/2006/relationships/image" Target="../media/image47.emf"/><Relationship Id="rId19" Type="http://schemas.openxmlformats.org/officeDocument/2006/relationships/image" Target="../media/image56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8.jpeg"/><Relationship Id="rId18" Type="http://schemas.openxmlformats.org/officeDocument/2006/relationships/image" Target="../media/image73.jpeg"/><Relationship Id="rId3" Type="http://schemas.openxmlformats.org/officeDocument/2006/relationships/image" Target="../media/image59.png"/><Relationship Id="rId21" Type="http://schemas.openxmlformats.org/officeDocument/2006/relationships/image" Target="../media/image76.png"/><Relationship Id="rId7" Type="http://schemas.openxmlformats.org/officeDocument/2006/relationships/image" Target="../media/image63.png"/><Relationship Id="rId12" Type="http://schemas.openxmlformats.org/officeDocument/2006/relationships/image" Target="../media/image67.jpeg"/><Relationship Id="rId17" Type="http://schemas.openxmlformats.org/officeDocument/2006/relationships/image" Target="../media/image72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png"/><Relationship Id="rId20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11" Type="http://schemas.openxmlformats.org/officeDocument/2006/relationships/image" Target="../media/image66.png"/><Relationship Id="rId5" Type="http://schemas.openxmlformats.org/officeDocument/2006/relationships/image" Target="../media/image61.jpeg"/><Relationship Id="rId15" Type="http://schemas.openxmlformats.org/officeDocument/2006/relationships/image" Target="../media/image70.png"/><Relationship Id="rId10" Type="http://schemas.openxmlformats.org/officeDocument/2006/relationships/image" Target="../media/image65.emf"/><Relationship Id="rId19" Type="http://schemas.openxmlformats.org/officeDocument/2006/relationships/image" Target="../media/image74.png"/><Relationship Id="rId4" Type="http://schemas.openxmlformats.org/officeDocument/2006/relationships/image" Target="../media/image60.png"/><Relationship Id="rId9" Type="http://schemas.openxmlformats.org/officeDocument/2006/relationships/image" Target="../media/image64.jpeg"/><Relationship Id="rId14" Type="http://schemas.openxmlformats.org/officeDocument/2006/relationships/image" Target="../media/image69.png"/><Relationship Id="rId22" Type="http://schemas.openxmlformats.org/officeDocument/2006/relationships/image" Target="../media/image7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microsoft.com/office/2007/relationships/media" Target="../media/media2.MOV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video" Target="../media/media1.MOV"/><Relationship Id="rId16" Type="http://schemas.openxmlformats.org/officeDocument/2006/relationships/image" Target="../media/image87.png"/><Relationship Id="rId1" Type="http://schemas.microsoft.com/office/2007/relationships/media" Target="../media/media1.MOV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82.png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video" Target="../media/media2.MOV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emf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jpe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66" y="237333"/>
            <a:ext cx="4778115" cy="447250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3" tIns="34286" rIns="68573" bIns="34286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7175" indent="-257175" algn="ctr">
              <a:buFont typeface="Arial"/>
            </a:pPr>
            <a:r>
              <a:rPr lang="en-US" sz="30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latin typeface="+mn-lt"/>
                <a:cs typeface="Arial"/>
              </a:rPr>
              <a:t>Center for Advanced Microelectronics Manufacturing</a:t>
            </a:r>
            <a:br>
              <a:rPr lang="en-US" sz="21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latin typeface="+mn-lt"/>
                <a:cs typeface="Arial"/>
              </a:rPr>
            </a:br>
            <a:r>
              <a:rPr lang="en-US" sz="15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latin typeface="+mn-lt"/>
                <a:cs typeface="Arial"/>
              </a:rPr>
              <a:t> </a:t>
            </a:r>
            <a:br>
              <a:rPr lang="en-US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2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Mark D. Poliks</a:t>
            </a:r>
            <a:br>
              <a:rPr lang="en-US" sz="18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br>
              <a:rPr lang="en-US" sz="18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SUNY Distinguished Professor</a:t>
            </a:r>
            <a:b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Empire Innovation Professor</a:t>
            </a:r>
            <a:b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Director, Center for Advanced Microelectronics Manufacturing</a:t>
            </a:r>
            <a:b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A New York State Center of Advanced Technology</a:t>
            </a:r>
            <a:b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New York Node, </a:t>
            </a:r>
            <a:r>
              <a:rPr lang="en-US" sz="1400" dirty="0" err="1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NextFlex</a:t>
            </a:r>
            <a: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 Manufacturing USA </a:t>
            </a:r>
            <a:b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Binghamton University</a:t>
            </a:r>
            <a:b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State University of </a:t>
            </a:r>
            <a:b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New York</a:t>
            </a:r>
            <a:b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  <a:hlinkClick r:id="rId3"/>
              </a:rPr>
              <a:t>mpoliks@binghamton.edu</a:t>
            </a:r>
            <a:b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</a:br>
            <a:r>
              <a:rPr lang="en-US" sz="14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cs typeface="Arial"/>
              </a:rPr>
              <a:t>607-727-7104 (mobile)</a:t>
            </a:r>
            <a:br>
              <a:rPr lang="en-US" sz="15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latin typeface="+mn-lt"/>
                <a:cs typeface="Arial"/>
              </a:rPr>
            </a:br>
            <a:br>
              <a:rPr lang="en-US" sz="1800" dirty="0">
                <a:effectLst>
                  <a:outerShdw blurRad="101600" dist="25400" dir="2700000">
                    <a:srgbClr val="000000">
                      <a:alpha val="40000"/>
                    </a:srgbClr>
                  </a:outerShdw>
                </a:effectLst>
                <a:latin typeface="+mn-lt"/>
                <a:cs typeface="Arial"/>
              </a:rPr>
            </a:br>
            <a:endParaRPr lang="en-US" sz="2100" dirty="0">
              <a:effectLst>
                <a:outerShdw blurRad="101600" dist="25400" dir="2700000">
                  <a:srgbClr val="000000">
                    <a:alpha val="40000"/>
                  </a:srgbClr>
                </a:outerShdw>
              </a:effectLst>
              <a:latin typeface="+mn-lt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AF72D-72D7-D143-B164-63E12BEC5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520" y="4413900"/>
            <a:ext cx="2057579" cy="557832"/>
          </a:xfrm>
          <a:prstGeom prst="rect">
            <a:avLst/>
          </a:prstGeom>
        </p:spPr>
      </p:pic>
      <p:pic>
        <p:nvPicPr>
          <p:cNvPr id="5" name="Picture 4" descr="A large building&#10;&#10;Description automatically generated">
            <a:extLst>
              <a:ext uri="{FF2B5EF4-FFF2-40B4-BE49-F238E27FC236}">
                <a16:creationId xmlns:a16="http://schemas.microsoft.com/office/drawing/2014/main" id="{2721807A-1820-7B42-B8FF-942EEB9BD5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06"/>
          <a:stretch/>
        </p:blipFill>
        <p:spPr>
          <a:xfrm>
            <a:off x="5438308" y="178712"/>
            <a:ext cx="3348419" cy="21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D319C-016C-511F-10A3-501258F787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310" y="2344054"/>
            <a:ext cx="3355086" cy="25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19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CECE14-EB62-481F-ADFB-8E90F75BA7C8}"/>
              </a:ext>
            </a:extLst>
          </p:cNvPr>
          <p:cNvSpPr txBox="1">
            <a:spLocks/>
          </p:cNvSpPr>
          <p:nvPr/>
        </p:nvSpPr>
        <p:spPr>
          <a:xfrm>
            <a:off x="1161907" y="43297"/>
            <a:ext cx="6884042" cy="4365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</a:rPr>
              <a:t>New Equipment and Capabilities </a:t>
            </a:r>
          </a:p>
        </p:txBody>
      </p:sp>
      <p:pic>
        <p:nvPicPr>
          <p:cNvPr id="6" name="Picture 5" descr="A large black and silver machine on a table&#10;&#10;AI-generated content may be incorrect.">
            <a:extLst>
              <a:ext uri="{FF2B5EF4-FFF2-40B4-BE49-F238E27FC236}">
                <a16:creationId xmlns:a16="http://schemas.microsoft.com/office/drawing/2014/main" id="{738598BF-A2B3-F6CE-7034-7B364464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47" y="3003205"/>
            <a:ext cx="2400300" cy="1800225"/>
          </a:xfrm>
          <a:prstGeom prst="rect">
            <a:avLst/>
          </a:prstGeom>
        </p:spPr>
      </p:pic>
      <p:pic>
        <p:nvPicPr>
          <p:cNvPr id="7" name="Picture 6" descr="A machine with a computer and a monitor&#10;&#10;AI-generated content may be incorrect.">
            <a:extLst>
              <a:ext uri="{FF2B5EF4-FFF2-40B4-BE49-F238E27FC236}">
                <a16:creationId xmlns:a16="http://schemas.microsoft.com/office/drawing/2014/main" id="{1700EAD3-70E3-D9B5-16C2-121F9038C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8" y="979314"/>
            <a:ext cx="2572603" cy="1929452"/>
          </a:xfrm>
          <a:prstGeom prst="rect">
            <a:avLst/>
          </a:prstGeom>
        </p:spPr>
      </p:pic>
      <p:pic>
        <p:nvPicPr>
          <p:cNvPr id="8" name="Picture 7" descr="A machine in a room&#10;&#10;AI-generated content may be incorrect.">
            <a:extLst>
              <a:ext uri="{FF2B5EF4-FFF2-40B4-BE49-F238E27FC236}">
                <a16:creationId xmlns:a16="http://schemas.microsoft.com/office/drawing/2014/main" id="{E45A8342-4BBE-2EFC-BECF-953C75CD2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7" y="1041851"/>
            <a:ext cx="2331720" cy="1748790"/>
          </a:xfrm>
          <a:prstGeom prst="rect">
            <a:avLst/>
          </a:prstGeom>
        </p:spPr>
      </p:pic>
      <p:pic>
        <p:nvPicPr>
          <p:cNvPr id="9" name="Picture 8" descr="A glass box with wires and wires in a room&#10;&#10;AI-generated content may be incorrect.">
            <a:extLst>
              <a:ext uri="{FF2B5EF4-FFF2-40B4-BE49-F238E27FC236}">
                <a16:creationId xmlns:a16="http://schemas.microsoft.com/office/drawing/2014/main" id="{34B40662-04EE-6731-58BC-05DAB7A9D0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73" y="1041851"/>
            <a:ext cx="1508760" cy="1131570"/>
          </a:xfrm>
          <a:prstGeom prst="rect">
            <a:avLst/>
          </a:prstGeom>
        </p:spPr>
      </p:pic>
      <p:pic>
        <p:nvPicPr>
          <p:cNvPr id="10" name="Picture 9" descr="A black box with a pink object on top&#10;&#10;AI-generated content may be incorrect.">
            <a:extLst>
              <a:ext uri="{FF2B5EF4-FFF2-40B4-BE49-F238E27FC236}">
                <a16:creationId xmlns:a16="http://schemas.microsoft.com/office/drawing/2014/main" id="{B3857AE4-E5A6-E7BE-3172-2BCD8F1DD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4" b="9320"/>
          <a:stretch>
            <a:fillRect/>
          </a:stretch>
        </p:blipFill>
        <p:spPr>
          <a:xfrm>
            <a:off x="4187783" y="3003205"/>
            <a:ext cx="1654683" cy="1748790"/>
          </a:xfrm>
          <a:prstGeom prst="rect">
            <a:avLst/>
          </a:prstGeom>
        </p:spPr>
      </p:pic>
      <p:pic>
        <p:nvPicPr>
          <p:cNvPr id="11" name="Picture 10" descr="A machine with many wires and a piece of metal&#10;&#10;AI-generated content may be incorrect.">
            <a:extLst>
              <a:ext uri="{FF2B5EF4-FFF2-40B4-BE49-F238E27FC236}">
                <a16:creationId xmlns:a16="http://schemas.microsoft.com/office/drawing/2014/main" id="{91FD6B2F-0B0A-9FCF-7016-F68CA0BEE9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41" y="3129555"/>
            <a:ext cx="2125980" cy="1594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5E467-C4EC-8267-991C-E96FC07A9A0D}"/>
              </a:ext>
            </a:extLst>
          </p:cNvPr>
          <p:cNvSpPr txBox="1"/>
          <p:nvPr/>
        </p:nvSpPr>
        <p:spPr>
          <a:xfrm>
            <a:off x="-57720" y="419460"/>
            <a:ext cx="9283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Chip mounter/bonder*, Screen printer*, Laser cutter*, </a:t>
            </a:r>
            <a:r>
              <a:rPr lang="en-US" sz="1500" dirty="0" err="1">
                <a:solidFill>
                  <a:prstClr val="black"/>
                </a:solidFill>
                <a:latin typeface="Calibri" panose="020F0502020204030204"/>
              </a:rPr>
              <a:t>LabJet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Inkjet printer with enclosure*, Flatbed cutter/plotter* </a:t>
            </a:r>
          </a:p>
          <a:p>
            <a:pPr algn="ctr"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IDS printhead for AJP, Laser light scatting detector for AJP mist particle size monitoring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B6A05-8551-DC11-8004-9C237882E1AE}"/>
              </a:ext>
            </a:extLst>
          </p:cNvPr>
          <p:cNvSpPr txBox="1"/>
          <p:nvPr/>
        </p:nvSpPr>
        <p:spPr>
          <a:xfrm>
            <a:off x="1662193" y="4867889"/>
            <a:ext cx="3135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* From University of Tokyo via Prof. Seiichi Takamatsu</a:t>
            </a:r>
          </a:p>
        </p:txBody>
      </p:sp>
      <p:pic>
        <p:nvPicPr>
          <p:cNvPr id="4" name="Picture 3" descr="A machine wrapped in plastic&#10;&#10;AI-generated content may be incorrect.">
            <a:extLst>
              <a:ext uri="{FF2B5EF4-FFF2-40B4-BE49-F238E27FC236}">
                <a16:creationId xmlns:a16="http://schemas.microsoft.com/office/drawing/2014/main" id="{E8CEB12C-257C-79AA-2B28-7D433573F5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4132" y="1357745"/>
            <a:ext cx="1371979" cy="18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0;g63e2676662_0_78"/>
          <p:cNvSpPr txBox="1">
            <a:spLocks/>
          </p:cNvSpPr>
          <p:nvPr/>
        </p:nvSpPr>
        <p:spPr>
          <a:xfrm>
            <a:off x="821775" y="226495"/>
            <a:ext cx="7511143" cy="4688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5303" tIns="32643" rIns="65303" bIns="32643" rtlCol="0" anchor="ctr" anchorCtr="0">
            <a:noAutofit/>
          </a:bodyPr>
          <a:lstStyle>
            <a:defPPr>
              <a:defRPr lang="en-US"/>
            </a:defPPr>
            <a:lvl1pPr>
              <a:spcBef>
                <a:spcPts val="0"/>
              </a:spcBef>
              <a:buClr>
                <a:srgbClr val="006600"/>
              </a:buClr>
              <a:buSzPts val="4400"/>
              <a:buNone/>
              <a:defRPr sz="2800" b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</a:defRPr>
            </a:lvl1pPr>
          </a:lstStyle>
          <a:p>
            <a:pPr algn="ctr" defTabSz="435427">
              <a:defRPr/>
            </a:pPr>
            <a:r>
              <a:rPr lang="en-US" sz="2666" dirty="0">
                <a:sym typeface="Arial"/>
              </a:rPr>
              <a:t>CAMM Research Partners</a:t>
            </a:r>
          </a:p>
        </p:txBody>
      </p:sp>
      <p:pic>
        <p:nvPicPr>
          <p:cNvPr id="4" name="Google Shape;332;g63e2676662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85" y="850452"/>
            <a:ext cx="1870982" cy="46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3;g63e2676662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3626" y="741595"/>
            <a:ext cx="1183823" cy="591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4;g63e2676662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4019" y="816435"/>
            <a:ext cx="1959428" cy="53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35;g63e2676662_0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448" y="733748"/>
            <a:ext cx="2503786" cy="69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36;g63e2676662_0_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73" y="1501226"/>
            <a:ext cx="252132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37;g63e2676662_0_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6429" y="1529348"/>
            <a:ext cx="1959428" cy="49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38;g63e2676662_0_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64386" y="1471982"/>
            <a:ext cx="1571625" cy="65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39;g63e2676662_0_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21653" y="2315868"/>
            <a:ext cx="668265" cy="65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40;g63e2676662_0_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4081" y="3231549"/>
            <a:ext cx="1299482" cy="54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1;g63e2676662_0_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85081" y="2250922"/>
            <a:ext cx="823232" cy="82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42;g63e2676662_0_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37879" y="2671726"/>
            <a:ext cx="962875" cy="5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43;g63e2676662_0_7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58944" y="2626073"/>
            <a:ext cx="2619385" cy="44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44;g63e2676662_0_7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45332" y="3228343"/>
            <a:ext cx="1870982" cy="39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45;g63e2676662_0_7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8974" y="2325747"/>
            <a:ext cx="962873" cy="60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46;g63e2676662_0_7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38537" y="1528091"/>
            <a:ext cx="164646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47;g63e2676662_0_7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748457" y="4313395"/>
            <a:ext cx="1945823" cy="44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48;g63e2676662_0_7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373552" y="3138990"/>
            <a:ext cx="1468545" cy="44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49;g63e2676662_0_7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474988" y="3224585"/>
            <a:ext cx="1040947" cy="47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50;g63e2676662_0_78"/>
          <p:cNvPicPr preferRelativeResize="0"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594645" y="3363636"/>
            <a:ext cx="1216806" cy="30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51;g63e2676662_0_7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695775" y="4102709"/>
            <a:ext cx="904597" cy="65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52;g63e2676662_0_7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746508" y="3996313"/>
            <a:ext cx="668268" cy="84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1964CC-6474-E144-9261-ACCB5DA049D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52049" y="3642170"/>
            <a:ext cx="3082835" cy="727166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8BF8578B-325B-D746-8764-0E4895008EA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1997" y="4386609"/>
            <a:ext cx="3209471" cy="420914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DBC49E1F-1A7D-E042-9193-440C1CFE2A5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58192" r="5474" b="13982"/>
          <a:stretch/>
        </p:blipFill>
        <p:spPr bwMode="auto">
          <a:xfrm>
            <a:off x="6667436" y="2490581"/>
            <a:ext cx="1233895" cy="3884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F39FF95-BFE5-DB44-8C1C-8AC8D1ABF1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4418" y="3740737"/>
            <a:ext cx="408215" cy="47171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2E51545-E2FB-7544-BB59-21F258C50611}"/>
              </a:ext>
            </a:extLst>
          </p:cNvPr>
          <p:cNvSpPr/>
          <p:nvPr/>
        </p:nvSpPr>
        <p:spPr>
          <a:xfrm>
            <a:off x="1010180" y="3899884"/>
            <a:ext cx="2353273" cy="312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53156">
              <a:defRPr/>
            </a:pPr>
            <a:r>
              <a:rPr lang="en-US" sz="1429" dirty="0">
                <a:solidFill>
                  <a:prstClr val="black"/>
                </a:solidFill>
                <a:latin typeface="Garamond" panose="02020404030301010803" pitchFamily="18" charset="0"/>
                <a:cs typeface="Arial"/>
                <a:sym typeface="Arial"/>
              </a:rPr>
              <a:t>Organic Robotics Corporation</a:t>
            </a:r>
          </a:p>
        </p:txBody>
      </p:sp>
      <p:sp>
        <p:nvSpPr>
          <p:cNvPr id="26" name="logo">
            <a:extLst>
              <a:ext uri="{FF2B5EF4-FFF2-40B4-BE49-F238E27FC236}">
                <a16:creationId xmlns:a16="http://schemas.microsoft.com/office/drawing/2014/main" id="{C9444263-C551-6934-963B-651E539E4804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389919" y="2299754"/>
            <a:ext cx="655916" cy="65574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5315" tIns="32657" rIns="65315" bIns="32657" numCol="1" anchor="t" anchorCtr="0" compatLnSpc="1">
            <a:prstTxWarp prst="textNoShape">
              <a:avLst/>
            </a:prstTxWarp>
          </a:bodyPr>
          <a:lstStyle/>
          <a:p>
            <a:pPr defTabSz="653156">
              <a:defRPr/>
            </a:pPr>
            <a:endParaRPr sz="1286">
              <a:solidFill>
                <a:prstClr val="black"/>
              </a:solidFill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32" name="Picture 31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D03844ED-EA0F-2E21-9B27-8277CF3D620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56" y="3073463"/>
            <a:ext cx="1399087" cy="827133"/>
          </a:xfrm>
          <a:prstGeom prst="rect">
            <a:avLst/>
          </a:prstGeom>
        </p:spPr>
      </p:pic>
      <p:pic>
        <p:nvPicPr>
          <p:cNvPr id="25" name="Picture 2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ABA571F1-FA11-5F75-4393-28268201F4A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913184" y="2166572"/>
            <a:ext cx="35814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9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33628" y="5038561"/>
            <a:ext cx="1600200" cy="273844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fld id="{BD2259F7-4B74-4693-96D2-162A2FEE80F3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10375" y="348667"/>
            <a:ext cx="4820104" cy="49457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Thank You!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13" y="4360496"/>
            <a:ext cx="2057579" cy="557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3ADD24-8603-304B-B901-869764570C73}"/>
              </a:ext>
            </a:extLst>
          </p:cNvPr>
          <p:cNvSpPr txBox="1"/>
          <p:nvPr/>
        </p:nvSpPr>
        <p:spPr>
          <a:xfrm>
            <a:off x="313183" y="1230757"/>
            <a:ext cx="412646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608"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608"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Mark D. Poliks</a:t>
            </a:r>
          </a:p>
          <a:p>
            <a:pPr defTabSz="685608"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608"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SUNY Distinguished Professor of Engineering</a:t>
            </a:r>
          </a:p>
          <a:p>
            <a:pPr defTabSz="685608"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Director, Center for Advanced Microelectronics Manufacturing</a:t>
            </a:r>
          </a:p>
          <a:p>
            <a:pPr defTabSz="685608"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A New York State Center of Advanced Technology</a:t>
            </a:r>
          </a:p>
          <a:p>
            <a:pPr defTabSz="685608"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New York Node, </a:t>
            </a:r>
            <a:r>
              <a:rPr lang="en-US" sz="1500" dirty="0" err="1">
                <a:solidFill>
                  <a:prstClr val="black"/>
                </a:solidFill>
                <a:latin typeface="Calibri" panose="020F0502020204030204"/>
              </a:rPr>
              <a:t>NextFlex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Manufacturing USA</a:t>
            </a:r>
          </a:p>
          <a:p>
            <a:pPr defTabSz="685608"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hlinkClick r:id="" action="ppaction://noaction"/>
            </a:endParaRPr>
          </a:p>
          <a:p>
            <a:pPr defTabSz="685608"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  <a:hlinkClick r:id="" action="ppaction://noaction"/>
              </a:rPr>
              <a:t>mpoliks@binghamton.edu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608">
              <a:defRPr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607-727-7104 (mobile)</a:t>
            </a:r>
          </a:p>
        </p:txBody>
      </p:sp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4180735-0233-A94E-A0B2-BD86206B41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6108" y="112003"/>
            <a:ext cx="3380994" cy="1680210"/>
          </a:xfrm>
          <a:prstGeom prst="rect">
            <a:avLst/>
          </a:prstGeom>
        </p:spPr>
      </p:pic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BEAEB6C-0034-6A4B-BC5B-4B34A454B9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4434" y="3395830"/>
            <a:ext cx="3380994" cy="1680210"/>
          </a:xfrm>
          <a:prstGeom prst="rect">
            <a:avLst/>
          </a:prstGeom>
        </p:spPr>
      </p:pic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38C8A0D7-2FA5-7988-E54E-34E2558E1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35541" r="2842" b="3021"/>
          <a:stretch/>
        </p:blipFill>
        <p:spPr>
          <a:xfrm>
            <a:off x="5771579" y="1800225"/>
            <a:ext cx="3343302" cy="1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5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7776-FAAE-4068-A2ED-4BC402A4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7" y="108519"/>
            <a:ext cx="6387030" cy="429521"/>
          </a:xfrm>
        </p:spPr>
        <p:txBody>
          <a:bodyPr>
            <a:normAutofit/>
          </a:bodyPr>
          <a:lstStyle/>
          <a:p>
            <a:r>
              <a:rPr lang="en-US" sz="2100" b="1" dirty="0"/>
              <a:t>Center for Advanced Microelectronics 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6034B-17BE-4491-BF3A-16CDABC51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8" y="509117"/>
            <a:ext cx="4721214" cy="36020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50" dirty="0"/>
              <a:t>CAMM was founded in 2005 with funds from NYS and ARL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50" dirty="0"/>
              <a:t>A New York State Center of Advanced Technology (CAT)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50" dirty="0"/>
              <a:t>New York Node </a:t>
            </a:r>
            <a:r>
              <a:rPr lang="en-US" sz="1350" dirty="0" err="1"/>
              <a:t>NextFlex</a:t>
            </a:r>
            <a:r>
              <a:rPr lang="en-US" sz="1350" dirty="0"/>
              <a:t> Manufacturing USA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50" dirty="0"/>
              <a:t>Specialized facilities for large panel, roll-to-roll, printed and component assembly, fabrication and test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50" dirty="0"/>
              <a:t>~10-15 unique projects at a given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50" dirty="0"/>
              <a:t>Support company (and academic) related R&amp;D programs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50" dirty="0"/>
              <a:t>Technical staff of five, plus graduate students working on funded projects, also, in part, operate as a user facility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50" dirty="0"/>
              <a:t>Host three companies within CAMM facilities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50" dirty="0"/>
              <a:t>Funded by company, federal, and NYS (CAT), responsible for economic development in NYS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50" dirty="0"/>
              <a:t>Approximately 10K sq ft of class 1000 capable cleanroom space located at the Huron Campus, Endicott NY (former IBM site).  More than 30K sq ft in three locations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50" dirty="0"/>
              <a:t>In addition: S3IP NYS Center of Excellence affiliated supporting facilities and centers (IEEC, SRC-CHIRP, ES2, ADL, </a:t>
            </a:r>
            <a:r>
              <a:rPr lang="en-US" sz="1350" dirty="0" err="1"/>
              <a:t>NLab</a:t>
            </a:r>
            <a:r>
              <a:rPr lang="en-US" sz="1350" dirty="0"/>
              <a:t>, etc.)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64DA02A7-D00D-B94E-A3DB-DA208FC412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01" y="4329562"/>
            <a:ext cx="1583055" cy="7200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722DE4-784D-3F4C-A5F8-6FAB0E0B6C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287" y="3136134"/>
            <a:ext cx="1538097" cy="10184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984A90-155B-3A4B-BC6A-0673F76464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238"/>
          <a:stretch/>
        </p:blipFill>
        <p:spPr>
          <a:xfrm>
            <a:off x="4913969" y="4190024"/>
            <a:ext cx="1841198" cy="866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6F25B4-AF35-6B4C-81D3-0F839122EB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83852" y="682807"/>
            <a:ext cx="1107444" cy="850011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43A599-5582-A14C-839B-296FBAFC46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38" r="26692"/>
          <a:stretch/>
        </p:blipFill>
        <p:spPr>
          <a:xfrm>
            <a:off x="6377051" y="895551"/>
            <a:ext cx="829182" cy="6228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453C72-4BF4-F942-8B6D-0BCA377127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6680" y="206884"/>
            <a:ext cx="861737" cy="8298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3216A84-887A-844C-84D2-AE1E972E74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384" y="4144823"/>
            <a:ext cx="1481328" cy="93268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30647D-BD8C-5B49-8280-2C8BCBC02A1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218" y="2529795"/>
            <a:ext cx="987552" cy="73552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0941B6-6971-A34F-AD55-5B93EFCE461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3742" y="1899580"/>
            <a:ext cx="1049618" cy="1371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E7CF9C-8F03-3840-AB19-75A92A0BE00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4032" y="1182371"/>
            <a:ext cx="746150" cy="6203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94E28-66A7-DF46-8C01-8CFFB861520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6246" y="244493"/>
            <a:ext cx="702214" cy="860559"/>
          </a:xfrm>
          <a:prstGeom prst="rect">
            <a:avLst/>
          </a:prstGeom>
        </p:spPr>
      </p:pic>
      <p:pic>
        <p:nvPicPr>
          <p:cNvPr id="34" name="Picture 33" descr="A picture containing game, holding, player, sitting&#10;&#10;Description automatically generated">
            <a:extLst>
              <a:ext uri="{FF2B5EF4-FFF2-40B4-BE49-F238E27FC236}">
                <a16:creationId xmlns:a16="http://schemas.microsoft.com/office/drawing/2014/main" id="{AA077F75-54F1-644C-BF5A-7C32747E400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896" y="1100992"/>
            <a:ext cx="763181" cy="640061"/>
          </a:xfrm>
          <a:prstGeom prst="rect">
            <a:avLst/>
          </a:prstGeom>
        </p:spPr>
      </p:pic>
      <p:pic>
        <p:nvPicPr>
          <p:cNvPr id="35" name="Picture 34" descr="A picture containing indoor, table, desk, computer&#10;&#10;Description automatically generated">
            <a:extLst>
              <a:ext uri="{FF2B5EF4-FFF2-40B4-BE49-F238E27FC236}">
                <a16:creationId xmlns:a16="http://schemas.microsoft.com/office/drawing/2014/main" id="{9CF56012-DFF5-964B-9EE9-DBDAFF6B561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2923" y="4195772"/>
            <a:ext cx="1011710" cy="8534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827028A-FC5A-4C43-900C-4CF0C9F9256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480" y="4206956"/>
            <a:ext cx="1234440" cy="822960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BFAA75-49D6-1A46-93FF-71F717B2802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330" y="3440722"/>
            <a:ext cx="960120" cy="640080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480D105-BDEA-E544-A937-CF1B87AA72D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3837" y="4409722"/>
            <a:ext cx="1411695" cy="651304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6F1D779-80EA-F44C-B54B-A4500F5AD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96747" y="1583986"/>
            <a:ext cx="894895" cy="76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8022B7-8A12-F44E-A53D-FFD907BBB41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298" y="1524368"/>
            <a:ext cx="987552" cy="164592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2" name="Picture 4" descr="100_1043">
            <a:extLst>
              <a:ext uri="{FF2B5EF4-FFF2-40B4-BE49-F238E27FC236}">
                <a16:creationId xmlns:a16="http://schemas.microsoft.com/office/drawing/2014/main" id="{3E18ED01-7255-D741-977C-D374FDE7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4013" y="2414858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6AC024-F834-E749-89EC-E79B5B39DF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66"/>
          <a:stretch/>
        </p:blipFill>
        <p:spPr>
          <a:xfrm>
            <a:off x="7004563" y="3337316"/>
            <a:ext cx="828302" cy="783431"/>
          </a:xfrm>
          <a:prstGeom prst="rect">
            <a:avLst/>
          </a:prstGeom>
        </p:spPr>
      </p:pic>
      <p:pic>
        <p:nvPicPr>
          <p:cNvPr id="26" name="Picture 25" descr="SNAP-185603-0018.jpg">
            <a:extLst>
              <a:ext uri="{FF2B5EF4-FFF2-40B4-BE49-F238E27FC236}">
                <a16:creationId xmlns:a16="http://schemas.microsoft.com/office/drawing/2014/main" id="{FFCB33B0-26AE-9F4E-85AB-CF8AB4D1D546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909" y="387561"/>
            <a:ext cx="570071" cy="470535"/>
          </a:xfrm>
          <a:prstGeom prst="rect">
            <a:avLst/>
          </a:prstGeom>
        </p:spPr>
      </p:pic>
      <p:pic>
        <p:nvPicPr>
          <p:cNvPr id="25" name="Picture 24" descr="Graph1.png">
            <a:extLst>
              <a:ext uri="{FF2B5EF4-FFF2-40B4-BE49-F238E27FC236}">
                <a16:creationId xmlns:a16="http://schemas.microsoft.com/office/drawing/2014/main" id="{93E7946E-2C64-A945-A26B-1AEC5CC657E9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016" y="1773902"/>
            <a:ext cx="914400" cy="7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5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D243CE0-5B9E-49AB-BCF4-A2757D07BF12}"/>
              </a:ext>
            </a:extLst>
          </p:cNvPr>
          <p:cNvSpPr txBox="1"/>
          <p:nvPr/>
        </p:nvSpPr>
        <p:spPr>
          <a:xfrm>
            <a:off x="79079" y="29307"/>
            <a:ext cx="8957067" cy="323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Other CAMM and S3IP Facilities and Equipment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353ED-8D1B-4298-B56B-96BF39D6D13D}"/>
              </a:ext>
            </a:extLst>
          </p:cNvPr>
          <p:cNvSpPr txBox="1"/>
          <p:nvPr/>
        </p:nvSpPr>
        <p:spPr>
          <a:xfrm>
            <a:off x="64903" y="654743"/>
            <a:ext cx="3306947" cy="90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Roll-to-Roll Manufacturing Facilities: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Lithography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Vacuum Sputter Deposition (KDF, GVE, and CHA)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Handling, Inspection,  Lamination, and Wet Processing</a:t>
            </a:r>
            <a:endParaRPr lang="en-US" sz="1050" strike="sngStrike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7B5C8F-DB6A-49E6-8F43-7C0D925649B7}"/>
              </a:ext>
            </a:extLst>
          </p:cNvPr>
          <p:cNvSpPr txBox="1"/>
          <p:nvPr/>
        </p:nvSpPr>
        <p:spPr>
          <a:xfrm>
            <a:off x="62725" y="1412509"/>
            <a:ext cx="3306947" cy="154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Characterization: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Keyence VK-X1050 laser scanning confocal microscope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VHX-6000 digital microscope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RF vector network analyzers up to 40 GHz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LCR meters and data acquisitions units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Netzsch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DEA 288 Dielectric Analyzer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High precision electrical resistance meters, source meters, and power supplies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8F59D-972A-4413-8B43-0D1102D4B56D}"/>
              </a:ext>
            </a:extLst>
          </p:cNvPr>
          <p:cNvSpPr txBox="1"/>
          <p:nvPr/>
        </p:nvSpPr>
        <p:spPr>
          <a:xfrm>
            <a:off x="62725" y="2841707"/>
            <a:ext cx="330694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Other equipment: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Novacentrix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PulseForge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Invent photonic curing 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Atmospheric plasma jet-flow system for surface modification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Contact angle measurement (goniometer) 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nb-NO" sz="1050" dirty="0">
                <a:solidFill>
                  <a:prstClr val="black"/>
                </a:solidFill>
                <a:latin typeface="Calibri" panose="020F0502020204030204"/>
              </a:rPr>
              <a:t>Dremel Digilab LC40 laser cutter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nb-NO" sz="1050" dirty="0">
                <a:solidFill>
                  <a:prstClr val="black"/>
                </a:solidFill>
                <a:latin typeface="Calibri" panose="020F0502020204030204"/>
              </a:rPr>
              <a:t>FinTech Pico pick and place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nb-NO" sz="1050" dirty="0">
                <a:solidFill>
                  <a:prstClr val="black"/>
                </a:solidFill>
                <a:latin typeface="Calibri" panose="020F0502020204030204"/>
              </a:rPr>
              <a:t>Rheomter and viscometer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6AD9BE-74B1-4C07-8ECB-B7CA72334F08}"/>
              </a:ext>
            </a:extLst>
          </p:cNvPr>
          <p:cNvGrpSpPr/>
          <p:nvPr/>
        </p:nvGrpSpPr>
        <p:grpSpPr>
          <a:xfrm>
            <a:off x="5577087" y="382237"/>
            <a:ext cx="3300797" cy="4656338"/>
            <a:chOff x="7018964" y="43581"/>
            <a:chExt cx="4661805" cy="6816528"/>
          </a:xfrm>
        </p:grpSpPr>
        <p:pic>
          <p:nvPicPr>
            <p:cNvPr id="25" name="Picture 24" descr="100_2739">
              <a:extLst>
                <a:ext uri="{FF2B5EF4-FFF2-40B4-BE49-F238E27FC236}">
                  <a16:creationId xmlns:a16="http://schemas.microsoft.com/office/drawing/2014/main" id="{F31E0F48-1723-430B-8861-4DA91F0E9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0754" y="43581"/>
              <a:ext cx="2432050" cy="158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52" descr="IMG_2296">
              <a:extLst>
                <a:ext uri="{FF2B5EF4-FFF2-40B4-BE49-F238E27FC236}">
                  <a16:creationId xmlns:a16="http://schemas.microsoft.com/office/drawing/2014/main" id="{2FAC774F-5873-4835-998C-DE3821CBC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1078" y="61706"/>
              <a:ext cx="2163318" cy="15496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A169F97-92F3-46A7-8FDF-D3A05FA763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18964" y="3284884"/>
              <a:ext cx="4661805" cy="3575225"/>
              <a:chOff x="285132" y="164688"/>
              <a:chExt cx="8548546" cy="655603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C676F8A-88B9-431C-B91A-066AF8D3A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5132" y="164688"/>
                <a:ext cx="4455622" cy="250628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36086FD-18BD-4D56-B4C8-44FE2575E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56286" y="4425630"/>
                <a:ext cx="4077392" cy="2293066"/>
              </a:xfrm>
              <a:prstGeom prst="rect">
                <a:avLst/>
              </a:prstGeom>
            </p:spPr>
          </p:pic>
          <p:pic>
            <p:nvPicPr>
              <p:cNvPr id="32" name="Content Placeholder 3" descr="RM Phone Pictures 1139.jpg">
                <a:extLst>
                  <a:ext uri="{FF2B5EF4-FFF2-40B4-BE49-F238E27FC236}">
                    <a16:creationId xmlns:a16="http://schemas.microsoft.com/office/drawing/2014/main" id="{8B4EE3B3-623D-4997-BEBD-26ADBED14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5132" y="2105085"/>
                <a:ext cx="4658452" cy="2620172"/>
              </a:xfrm>
              <a:prstGeom prst="rect">
                <a:avLst/>
              </a:prstGeom>
            </p:spPr>
          </p:pic>
          <p:pic>
            <p:nvPicPr>
              <p:cNvPr id="33" name="Picture 2" descr="C:\Users\Owner\Downloads\20151008_103933.jpg">
                <a:extLst>
                  <a:ext uri="{FF2B5EF4-FFF2-40B4-BE49-F238E27FC236}">
                    <a16:creationId xmlns:a16="http://schemas.microsoft.com/office/drawing/2014/main" id="{62DF3436-DC66-41A4-A3E0-A7A0A627AF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3622" y="164688"/>
                <a:ext cx="4159689" cy="2339201"/>
              </a:xfrm>
              <a:prstGeom prst="rect">
                <a:avLst/>
              </a:prstGeom>
              <a:noFill/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C2ABD10-453B-48BB-BA72-4503CBBEB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5132" y="4536649"/>
                <a:ext cx="3276600" cy="2173362"/>
              </a:xfrm>
              <a:prstGeom prst="rect">
                <a:avLst/>
              </a:prstGeom>
            </p:spPr>
          </p:pic>
          <p:pic>
            <p:nvPicPr>
              <p:cNvPr id="35" name="Picture 2" descr="C:\Users\Owner\Downloads\20150828_104930.jpg">
                <a:extLst>
                  <a:ext uri="{FF2B5EF4-FFF2-40B4-BE49-F238E27FC236}">
                    <a16:creationId xmlns:a16="http://schemas.microsoft.com/office/drawing/2014/main" id="{E7DA02E3-6E88-48DF-A92B-782A4B4284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6286" y="2174078"/>
                <a:ext cx="4069911" cy="2289325"/>
              </a:xfrm>
              <a:prstGeom prst="rect">
                <a:avLst/>
              </a:prstGeom>
              <a:noFill/>
            </p:spPr>
          </p:pic>
          <p:pic>
            <p:nvPicPr>
              <p:cNvPr id="36" name="Picture 2" descr="C:\Users\Owner\Downloads\20150828_105355.jpg">
                <a:extLst>
                  <a:ext uri="{FF2B5EF4-FFF2-40B4-BE49-F238E27FC236}">
                    <a16:creationId xmlns:a16="http://schemas.microsoft.com/office/drawing/2014/main" id="{045AC742-184E-4385-A0E5-42EADAF096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810557" y="4456336"/>
                <a:ext cx="2896569" cy="2264387"/>
              </a:xfrm>
              <a:prstGeom prst="rect">
                <a:avLst/>
              </a:prstGeom>
              <a:noFill/>
            </p:spPr>
          </p:pic>
        </p:grpSp>
        <p:pic>
          <p:nvPicPr>
            <p:cNvPr id="28" name="Picture 2" descr="Poster 7- General Vacuum">
              <a:extLst>
                <a:ext uri="{FF2B5EF4-FFF2-40B4-BE49-F238E27FC236}">
                  <a16:creationId xmlns:a16="http://schemas.microsoft.com/office/drawing/2014/main" id="{1DBEA19D-8E42-4C2E-A418-E045A7F91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280" y="1621115"/>
              <a:ext cx="2206857" cy="1813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" descr="100_0806">
              <a:extLst>
                <a:ext uri="{FF2B5EF4-FFF2-40B4-BE49-F238E27FC236}">
                  <a16:creationId xmlns:a16="http://schemas.microsoft.com/office/drawing/2014/main" id="{E3879724-4F7E-4871-B2F1-55398707A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5991" y="1627838"/>
              <a:ext cx="2432050" cy="1825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C0EB52-FC24-400C-BF7C-83AC380D8E26}"/>
              </a:ext>
            </a:extLst>
          </p:cNvPr>
          <p:cNvSpPr txBox="1"/>
          <p:nvPr/>
        </p:nvSpPr>
        <p:spPr>
          <a:xfrm>
            <a:off x="3460751" y="1371186"/>
            <a:ext cx="1966960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Other S3IP Facilities &amp; Equipment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Analytical and Diagnostics Lab (ADL)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SEMS/ TEM / FIB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IR microscope 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X-ray, CT scan, and CSAM 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Materials and element analysis equipment (XPS, EDX, FRIR,…)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Thermal suite includes DSC, TGA and TGA/MS,…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IEEC , Failure Analysis and Reliability Lab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The Nanofabrication Lab</a:t>
            </a:r>
          </a:p>
        </p:txBody>
      </p:sp>
    </p:spTree>
    <p:extLst>
      <p:ext uri="{BB962C8B-B14F-4D97-AF65-F5344CB8AC3E}">
        <p14:creationId xmlns:p14="http://schemas.microsoft.com/office/powerpoint/2010/main" val="73126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A611-44FF-FDB7-589D-6B7298990BEB}"/>
              </a:ext>
            </a:extLst>
          </p:cNvPr>
          <p:cNvSpPr txBox="1">
            <a:spLocks/>
          </p:cNvSpPr>
          <p:nvPr/>
        </p:nvSpPr>
        <p:spPr>
          <a:xfrm>
            <a:off x="2740296" y="89934"/>
            <a:ext cx="3312313" cy="4981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Understand the challenges to 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interface thin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hard and soft 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electronic components – neutral axis engineering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Heterogeneous device Integration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Thinned semiconductor 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device handling, placement, assembly, anisotropic conductive adhesives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Printing, patterning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, conductive inks &amp; sintering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Sustainable materials 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and fabrication processes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Interconnecting in the z-direction: 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printed vias 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Additive manufacturing 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of resistors, capacitors, inductors &amp; interconnects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Stretchable &amp; 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highly stretchable 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conductive inks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Printed RF components 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design &amp; fabrication, interconnects and high-temperature applications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Wearable medical devices</a:t>
            </a:r>
          </a:p>
          <a:p>
            <a:pPr marL="389335" lvl="1" indent="-129779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Multilayer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printed &amp; laminated structures</a:t>
            </a:r>
          </a:p>
          <a:p>
            <a:pPr marL="389335" lvl="1" indent="-129779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Sweat and hydration patch – 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microfluidic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channels &amp; printed electrochemical sensors</a:t>
            </a:r>
          </a:p>
          <a:p>
            <a:pPr marL="389335" lvl="1" indent="-129779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Vital signs patch for ambulatory aeromedical care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Planar </a:t>
            </a:r>
            <a:r>
              <a:rPr lang="en-US" sz="1200" dirty="0" err="1">
                <a:solidFill>
                  <a:prstClr val="black"/>
                </a:solidFill>
                <a:latin typeface="Calibri" panose="020F0502020204030204"/>
              </a:rPr>
              <a:t>SiC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high-power module packaging with printed interconnections</a:t>
            </a:r>
          </a:p>
          <a:p>
            <a:pPr marL="171450" indent="-171450" defTabSz="685800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Electromechanical, RF, temperature/humidity, power cycling testing and reliability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5E5A7-764C-84E4-E145-8E4B2DA2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2" y="407615"/>
            <a:ext cx="1162717" cy="962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0F01E-9563-ADC3-8E48-7D736F744D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96" y="1409207"/>
            <a:ext cx="1161288" cy="836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BE189-A5EA-DF6A-2273-203464139C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673"/>
          <a:stretch/>
        </p:blipFill>
        <p:spPr>
          <a:xfrm>
            <a:off x="1486518" y="1413052"/>
            <a:ext cx="999992" cy="862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F76F1-3933-E701-5148-EC90C4A9A5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675" y="2313595"/>
            <a:ext cx="1331405" cy="1104900"/>
          </a:xfrm>
          <a:prstGeom prst="rect">
            <a:avLst/>
          </a:prstGeom>
        </p:spPr>
      </p:pic>
      <p:pic>
        <p:nvPicPr>
          <p:cNvPr id="8" name="Picture 5" descr="Volcano rolled">
            <a:extLst>
              <a:ext uri="{FF2B5EF4-FFF2-40B4-BE49-F238E27FC236}">
                <a16:creationId xmlns:a16="http://schemas.microsoft.com/office/drawing/2014/main" id="{CA933E70-8E5C-E23F-7785-2A989ED2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2C180D"/>
              </a:clrFrom>
              <a:clrTo>
                <a:srgbClr val="2C180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5965" y="1188283"/>
            <a:ext cx="1282259" cy="23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Volcano - Frame - with die -close up">
            <a:extLst>
              <a:ext uri="{FF2B5EF4-FFF2-40B4-BE49-F238E27FC236}">
                <a16:creationId xmlns:a16="http://schemas.microsoft.com/office/drawing/2014/main" id="{ABFA59A8-C3B7-F4DC-7269-16A86E288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7337" y="116175"/>
            <a:ext cx="1604973" cy="1006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Die_SEM_low-mag1">
            <a:extLst>
              <a:ext uri="{FF2B5EF4-FFF2-40B4-BE49-F238E27FC236}">
                <a16:creationId xmlns:a16="http://schemas.microsoft.com/office/drawing/2014/main" id="{414D08D8-051A-D360-FFC2-D191D8ADB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1321" y="87600"/>
            <a:ext cx="884057" cy="137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79A95C-5947-9B8B-6A9A-F609289C91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221"/>
          <a:stretch/>
        </p:blipFill>
        <p:spPr>
          <a:xfrm>
            <a:off x="6502463" y="1530499"/>
            <a:ext cx="911796" cy="9693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BE7F5D-3071-8826-A81F-816E23747D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548679" y="4363225"/>
            <a:ext cx="876110" cy="600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B91A3-7EEB-B29F-8D8D-EFCBB51C74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4903" y="4272551"/>
            <a:ext cx="1795272" cy="755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261DC0-7E30-2864-786D-A3275BD4EA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161"/>
          <a:stretch/>
        </p:blipFill>
        <p:spPr>
          <a:xfrm>
            <a:off x="8062310" y="3335078"/>
            <a:ext cx="1016124" cy="8298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43EAB-0239-F339-095A-5EFA9F2D29C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78" b="27428"/>
          <a:stretch/>
        </p:blipFill>
        <p:spPr>
          <a:xfrm>
            <a:off x="7344810" y="2637261"/>
            <a:ext cx="866823" cy="548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A83ACE-C1B9-FEA7-7356-3E9CCE419A0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3656" y="3482059"/>
            <a:ext cx="791242" cy="5795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749E9B-CA4D-4F9A-476A-F8176CB9970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7026" y="2574237"/>
            <a:ext cx="963386" cy="756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45C544-E363-B996-2D85-94659455155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35" t="34755" r="8961" b="17854"/>
          <a:stretch/>
        </p:blipFill>
        <p:spPr>
          <a:xfrm>
            <a:off x="6351984" y="3393375"/>
            <a:ext cx="876061" cy="7619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DB0DC8-B888-BD81-FEF8-9EFA479E50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7461" y="2554033"/>
            <a:ext cx="786289" cy="7137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0EEA66-8E7F-CEAF-4370-0C77F624DCF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406297" y="1620730"/>
            <a:ext cx="998982" cy="7711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7FE091-6B5C-70AB-A18B-914AD0A320E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8321472" y="1645926"/>
            <a:ext cx="768953" cy="650653"/>
          </a:xfrm>
          <a:prstGeom prst="rect">
            <a:avLst/>
          </a:prstGeom>
        </p:spPr>
      </p:pic>
      <p:pic>
        <p:nvPicPr>
          <p:cNvPr id="24" name="Picture 2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FA492879-A741-437F-2E8F-E3A27AC4649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144"/>
          <a:stretch/>
        </p:blipFill>
        <p:spPr>
          <a:xfrm>
            <a:off x="5985520" y="4295200"/>
            <a:ext cx="644271" cy="7793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9E1AC4-37CE-3E57-46F3-23E4B698A04B}"/>
              </a:ext>
            </a:extLst>
          </p:cNvPr>
          <p:cNvSpPr txBox="1"/>
          <p:nvPr/>
        </p:nvSpPr>
        <p:spPr>
          <a:xfrm>
            <a:off x="99492" y="64088"/>
            <a:ext cx="273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Flexible, Hybrid &amp; Additive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C22A93-D4A6-9389-9087-9101FBC0D44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60806"/>
          <a:stretch/>
        </p:blipFill>
        <p:spPr>
          <a:xfrm>
            <a:off x="433579" y="3475282"/>
            <a:ext cx="1858028" cy="9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3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1D85108-338B-4721-A364-0AFE90BBF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946" y="357838"/>
            <a:ext cx="4865030" cy="25239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60E63E-AEB2-4090-9292-772DB4481DB1}"/>
              </a:ext>
            </a:extLst>
          </p:cNvPr>
          <p:cNvGrpSpPr/>
          <p:nvPr/>
        </p:nvGrpSpPr>
        <p:grpSpPr>
          <a:xfrm>
            <a:off x="1716269" y="2923306"/>
            <a:ext cx="7359947" cy="2244251"/>
            <a:chOff x="2281672" y="3764489"/>
            <a:chExt cx="9813262" cy="29923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1923278-1187-43C9-AFF4-EB60FF4FB503}"/>
                </a:ext>
              </a:extLst>
            </p:cNvPr>
            <p:cNvGrpSpPr/>
            <p:nvPr/>
          </p:nvGrpSpPr>
          <p:grpSpPr>
            <a:xfrm>
              <a:off x="2281672" y="3764489"/>
              <a:ext cx="7628656" cy="2992335"/>
              <a:chOff x="4284547" y="3645844"/>
              <a:chExt cx="7628656" cy="299233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21F1CD-4298-414F-999A-FC530D29C22B}"/>
                  </a:ext>
                </a:extLst>
              </p:cNvPr>
              <p:cNvSpPr txBox="1"/>
              <p:nvPr/>
            </p:nvSpPr>
            <p:spPr>
              <a:xfrm>
                <a:off x="5575130" y="4802047"/>
                <a:ext cx="1566187" cy="3077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dirty="0">
                    <a:solidFill>
                      <a:prstClr val="black"/>
                    </a:solidFill>
                    <a:latin typeface="Calibri" panose="020F0502020204030204"/>
                  </a:rPr>
                  <a:t>Silver Via on PI</a:t>
                </a:r>
              </a:p>
            </p:txBody>
          </p:sp>
          <p:pic>
            <p:nvPicPr>
              <p:cNvPr id="26" name="Picture 25" descr="A close up of a device&#10;&#10;Description automatically generated">
                <a:extLst>
                  <a:ext uri="{FF2B5EF4-FFF2-40B4-BE49-F238E27FC236}">
                    <a16:creationId xmlns:a16="http://schemas.microsoft.com/office/drawing/2014/main" id="{4C8BB81B-8344-42BE-9A65-843E76386F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75130" y="3673690"/>
                <a:ext cx="1566186" cy="1091362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furniture, rug&#10;&#10;Description automatically generated">
                <a:extLst>
                  <a:ext uri="{FF2B5EF4-FFF2-40B4-BE49-F238E27FC236}">
                    <a16:creationId xmlns:a16="http://schemas.microsoft.com/office/drawing/2014/main" id="{F47796AE-F70F-41E5-84F5-E4EEA8787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84547" y="5156950"/>
                <a:ext cx="1259525" cy="944644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C949C4-2835-48B8-B923-0DBD7D97E9F3}"/>
                  </a:ext>
                </a:extLst>
              </p:cNvPr>
              <p:cNvSpPr txBox="1"/>
              <p:nvPr/>
            </p:nvSpPr>
            <p:spPr>
              <a:xfrm>
                <a:off x="4284547" y="6158600"/>
                <a:ext cx="1259525" cy="3077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dirty="0">
                    <a:solidFill>
                      <a:prstClr val="black"/>
                    </a:solidFill>
                    <a:latin typeface="Calibri" panose="020F0502020204030204"/>
                  </a:rPr>
                  <a:t>Au on Ceramic </a:t>
                </a:r>
              </a:p>
            </p:txBody>
          </p:sp>
          <p:pic>
            <p:nvPicPr>
              <p:cNvPr id="29" name="Picture 28" descr="A picture containing indoor, table, brown, sitting&#10;&#10;Description automatically generated">
                <a:extLst>
                  <a:ext uri="{FF2B5EF4-FFF2-40B4-BE49-F238E27FC236}">
                    <a16:creationId xmlns:a16="http://schemas.microsoft.com/office/drawing/2014/main" id="{99E941FE-B7AE-493D-9F1D-25E5E8D8A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30452" y="5156950"/>
                <a:ext cx="1259525" cy="944644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8E343A-7DA7-4DBB-9460-F09F2FC72347}"/>
                  </a:ext>
                </a:extLst>
              </p:cNvPr>
              <p:cNvSpPr txBox="1"/>
              <p:nvPr/>
            </p:nvSpPr>
            <p:spPr>
              <a:xfrm>
                <a:off x="5576039" y="6158600"/>
                <a:ext cx="1566187" cy="3077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900" dirty="0">
                    <a:solidFill>
                      <a:prstClr val="black"/>
                    </a:solidFill>
                    <a:latin typeface="Calibri" panose="020F0502020204030204"/>
                  </a:rPr>
                  <a:t>Au on 40</a:t>
                </a:r>
                <a:r>
                  <a:rPr lang="en-US" sz="9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µm </a:t>
                </a:r>
                <a:r>
                  <a:rPr lang="en-US" sz="900" dirty="0">
                    <a:solidFill>
                      <a:prstClr val="black"/>
                    </a:solidFill>
                    <a:latin typeface="Calibri" panose="020F0502020204030204"/>
                  </a:rPr>
                  <a:t>Ceramic 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CFA95B1-589A-4E42-839E-471562522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241101" y="3645844"/>
                <a:ext cx="1060354" cy="109728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93EEBA-142F-49D3-A409-46407855DAAA}"/>
                  </a:ext>
                </a:extLst>
              </p:cNvPr>
              <p:cNvSpPr txBox="1"/>
              <p:nvPr/>
            </p:nvSpPr>
            <p:spPr>
              <a:xfrm>
                <a:off x="7241102" y="4798113"/>
                <a:ext cx="1060355" cy="3077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dirty="0">
                    <a:solidFill>
                      <a:prstClr val="black"/>
                    </a:solidFill>
                    <a:latin typeface="Calibri" panose="020F0502020204030204"/>
                  </a:rPr>
                  <a:t>CNS on PET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D33D208-6039-4322-BFD9-97F8D1BD7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255056" y="5151351"/>
                <a:ext cx="1458722" cy="944644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7AB622-DC60-492F-A24D-DB0ADF4F713A}"/>
                  </a:ext>
                </a:extLst>
              </p:cNvPr>
              <p:cNvSpPr txBox="1"/>
              <p:nvPr/>
            </p:nvSpPr>
            <p:spPr>
              <a:xfrm>
                <a:off x="7211042" y="6158600"/>
                <a:ext cx="1546751" cy="3077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dirty="0">
                    <a:solidFill>
                      <a:prstClr val="black"/>
                    </a:solidFill>
                    <a:latin typeface="Calibri" panose="020F0502020204030204"/>
                  </a:rPr>
                  <a:t>Photoresist on FR4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D7AFCBFA-9B94-4D15-9C21-DD755888C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22287" y="3645844"/>
                <a:ext cx="1406079" cy="107603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92B201-BEA3-4E24-889E-C230A855A2CA}"/>
                  </a:ext>
                </a:extLst>
              </p:cNvPr>
              <p:cNvSpPr txBox="1"/>
              <p:nvPr/>
            </p:nvSpPr>
            <p:spPr>
              <a:xfrm>
                <a:off x="8429532" y="4798113"/>
                <a:ext cx="1566187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dirty="0">
                    <a:solidFill>
                      <a:prstClr val="black"/>
                    </a:solidFill>
                    <a:latin typeface="Calibri" panose="020F0502020204030204"/>
                  </a:rPr>
                  <a:t>Ag &amp; dielectric on LCP</a:t>
                </a: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7FB2939-71FB-45AC-8CB6-FD92DB0AD5CF}"/>
                  </a:ext>
                </a:extLst>
              </p:cNvPr>
              <p:cNvPicPr/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78635" y="5151351"/>
                <a:ext cx="1458723" cy="939045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BE84A3-BCF0-488C-860E-B247FB579C47}"/>
                  </a:ext>
                </a:extLst>
              </p:cNvPr>
              <p:cNvSpPr txBox="1"/>
              <p:nvPr/>
            </p:nvSpPr>
            <p:spPr>
              <a:xfrm>
                <a:off x="8866994" y="6145736"/>
                <a:ext cx="1498073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dirty="0">
                    <a:solidFill>
                      <a:prstClr val="black"/>
                    </a:solidFill>
                    <a:latin typeface="Calibri" panose="020F0502020204030204"/>
                  </a:rPr>
                  <a:t>Platinum on Ceramic </a:t>
                </a: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D383D20-ED1C-4604-8FAF-D37D64A33F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316503" y="3667771"/>
                <a:ext cx="1158842" cy="109728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A483BA-8764-4340-B088-2AF5CE338BDE}"/>
                  </a:ext>
                </a:extLst>
              </p:cNvPr>
              <p:cNvSpPr txBox="1"/>
              <p:nvPr/>
            </p:nvSpPr>
            <p:spPr>
              <a:xfrm>
                <a:off x="4316503" y="4802045"/>
                <a:ext cx="1129031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dirty="0">
                    <a:solidFill>
                      <a:prstClr val="black"/>
                    </a:solidFill>
                    <a:latin typeface="Calibri" panose="020F0502020204030204"/>
                  </a:rPr>
                  <a:t>Silver on Paper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4420AC0-978E-472C-9AB6-1C2DCE5D95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10443272" y="3411391"/>
                <a:ext cx="1069764" cy="156618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68E7A0-4E83-4225-A0F0-F45CAB489B04}"/>
                  </a:ext>
                </a:extLst>
              </p:cNvPr>
              <p:cNvSpPr txBox="1"/>
              <p:nvPr/>
            </p:nvSpPr>
            <p:spPr>
              <a:xfrm>
                <a:off x="10136202" y="4812376"/>
                <a:ext cx="1757903" cy="4464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788" dirty="0">
                    <a:solidFill>
                      <a:prstClr val="black"/>
                    </a:solidFill>
                    <a:latin typeface="Calibri" panose="020F0502020204030204"/>
                  </a:rPr>
                  <a:t>Dielectric and Au on Ceramic  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549EE118-D41B-4B1F-994B-86BD134A7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407978" y="5156950"/>
                <a:ext cx="1505225" cy="939045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E749B7-F2DD-4767-98BA-DDAED0FC5F9C}"/>
                  </a:ext>
                </a:extLst>
              </p:cNvPr>
              <p:cNvSpPr txBox="1"/>
              <p:nvPr/>
            </p:nvSpPr>
            <p:spPr>
              <a:xfrm>
                <a:off x="10396030" y="6155418"/>
                <a:ext cx="1498073" cy="3077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dirty="0">
                    <a:solidFill>
                      <a:prstClr val="black"/>
                    </a:solidFill>
                    <a:latin typeface="Calibri" panose="020F0502020204030204"/>
                  </a:rPr>
                  <a:t>Silver on PI</a:t>
                </a:r>
              </a:p>
            </p:txBody>
          </p: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5FD3A25A-B48B-4FAC-9D10-50218A00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1952" y="3764490"/>
              <a:ext cx="2080459" cy="1250217"/>
            </a:xfrm>
            <a:prstGeom prst="rect">
              <a:avLst/>
            </a:prstGeom>
          </p:spPr>
        </p:pic>
        <p:pic>
          <p:nvPicPr>
            <p:cNvPr id="86" name="Picture 85" descr="image012">
              <a:extLst>
                <a:ext uri="{FF2B5EF4-FFF2-40B4-BE49-F238E27FC236}">
                  <a16:creationId xmlns:a16="http://schemas.microsoft.com/office/drawing/2014/main" id="{A8F439A1-AAF7-4B23-B891-36574BA86BBD}"/>
                </a:ext>
              </a:extLst>
            </p:cNvPr>
            <p:cNvPicPr/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51952" y="5061826"/>
              <a:ext cx="2142982" cy="1147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7E1368C-AD38-43CE-8996-2CDB0C9CBBC3}"/>
                </a:ext>
              </a:extLst>
            </p:cNvPr>
            <p:cNvSpPr txBox="1"/>
            <p:nvPr/>
          </p:nvSpPr>
          <p:spPr>
            <a:xfrm>
              <a:off x="9973203" y="6274063"/>
              <a:ext cx="2121731" cy="307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900" dirty="0">
                  <a:solidFill>
                    <a:prstClr val="black"/>
                  </a:solidFill>
                  <a:latin typeface="Calibri" panose="020F0502020204030204"/>
                </a:rPr>
                <a:t>Multilayers Leadset</a:t>
              </a:r>
            </a:p>
          </p:txBody>
        </p:sp>
      </p:grpSp>
      <p:pic>
        <p:nvPicPr>
          <p:cNvPr id="89" name="Picture 88" descr="A picture containing indoor, person, holding, photo&#10;&#10;Description automatically generated">
            <a:extLst>
              <a:ext uri="{FF2B5EF4-FFF2-40B4-BE49-F238E27FC236}">
                <a16:creationId xmlns:a16="http://schemas.microsoft.com/office/drawing/2014/main" id="{E0E94900-F9BB-4688-ACC7-E6FDDA0A9E78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61" y="3687568"/>
            <a:ext cx="1650966" cy="1238225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0BEEC63-FD2E-4EB1-AE27-DAEAE3041801}"/>
              </a:ext>
            </a:extLst>
          </p:cNvPr>
          <p:cNvSpPr txBox="1"/>
          <p:nvPr/>
        </p:nvSpPr>
        <p:spPr>
          <a:xfrm>
            <a:off x="89495" y="4710347"/>
            <a:ext cx="159129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Large Area Printed Sensors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ED2B698D-1A46-4CB3-9796-BAA5901756C3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94" y="1855220"/>
            <a:ext cx="1094042" cy="729361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16509AF-9552-4D2E-8DA9-E2C2FFEA079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0051" y="1852514"/>
            <a:ext cx="1535632" cy="70848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F3A6470-D4CE-44D8-B738-095ED1B3890F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4" y="2611588"/>
            <a:ext cx="1630017" cy="1086678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73CDEC6-C6F9-4DF7-96D6-772C9DC9DD24}"/>
              </a:ext>
            </a:extLst>
          </p:cNvPr>
          <p:cNvSpPr txBox="1"/>
          <p:nvPr/>
        </p:nvSpPr>
        <p:spPr>
          <a:xfrm>
            <a:off x="597199" y="2453699"/>
            <a:ext cx="159129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Confocal Printing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328A98-7E91-4830-B3A4-3F820B403FC7}"/>
              </a:ext>
            </a:extLst>
          </p:cNvPr>
          <p:cNvCxnSpPr>
            <a:cxnSpLocks/>
          </p:cNvCxnSpPr>
          <p:nvPr/>
        </p:nvCxnSpPr>
        <p:spPr>
          <a:xfrm flipV="1">
            <a:off x="1315399" y="2323443"/>
            <a:ext cx="168530" cy="19772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4BE404-80A8-466F-99BB-970F5C8A7BFA}"/>
              </a:ext>
            </a:extLst>
          </p:cNvPr>
          <p:cNvCxnSpPr>
            <a:cxnSpLocks/>
          </p:cNvCxnSpPr>
          <p:nvPr/>
        </p:nvCxnSpPr>
        <p:spPr>
          <a:xfrm flipH="1" flipV="1">
            <a:off x="884073" y="2374485"/>
            <a:ext cx="144451" cy="11747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CFCD26-E5F1-48AB-9232-A5A6C6F3881E}"/>
              </a:ext>
            </a:extLst>
          </p:cNvPr>
          <p:cNvCxnSpPr>
            <a:cxnSpLocks/>
          </p:cNvCxnSpPr>
          <p:nvPr/>
        </p:nvCxnSpPr>
        <p:spPr>
          <a:xfrm>
            <a:off x="1258988" y="2611588"/>
            <a:ext cx="0" cy="45358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B8AFFC-71DB-4153-BD28-B897574DD8AE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607" y="1722438"/>
            <a:ext cx="1443416" cy="1086678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0627FA7-6737-427D-92EF-712F65192799}"/>
              </a:ext>
            </a:extLst>
          </p:cNvPr>
          <p:cNvSpPr txBox="1"/>
          <p:nvPr/>
        </p:nvSpPr>
        <p:spPr>
          <a:xfrm>
            <a:off x="17028" y="364936"/>
            <a:ext cx="3289181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106" indent="-88106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Substantial printing equipment including AJP 5X and 3X, stencil/screen printers, dispensers, and inkjet printers </a:t>
            </a:r>
          </a:p>
          <a:p>
            <a:pPr marL="88106" indent="-88106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Laser sintering module (up to 40W) with reducing gas environment and UV curing module as well. </a:t>
            </a:r>
          </a:p>
          <a:p>
            <a:pPr marL="88106" indent="-88106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Demonstrated printing different inks on many substrates in planar and 3D complex irregular substrates</a:t>
            </a:r>
          </a:p>
          <a:p>
            <a:pPr marL="88106" indent="-88106" defTabSz="685800">
              <a:buFont typeface="Arial" panose="020B0604020202020204" pitchFamily="34" charset="0"/>
              <a:buChar char="•"/>
              <a:defRPr/>
            </a:pP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PulseForge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Invent photonic sintering, convection ovens,  high temp furnaces, UV expose, laser cutting 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etc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6534F0-5F24-408F-A34F-56790A313515}"/>
              </a:ext>
            </a:extLst>
          </p:cNvPr>
          <p:cNvSpPr txBox="1"/>
          <p:nvPr/>
        </p:nvSpPr>
        <p:spPr>
          <a:xfrm>
            <a:off x="89495" y="29653"/>
            <a:ext cx="8986721" cy="323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Example of Facilities: Additive Manufacturing -- Printing and Processing</a:t>
            </a:r>
          </a:p>
        </p:txBody>
      </p:sp>
      <p:pic>
        <p:nvPicPr>
          <p:cNvPr id="2" name="Picture 1" descr="A picture containing text, wall, indoor, equipment&#10;&#10;Description automatically generated">
            <a:extLst>
              <a:ext uri="{FF2B5EF4-FFF2-40B4-BE49-F238E27FC236}">
                <a16:creationId xmlns:a16="http://schemas.microsoft.com/office/drawing/2014/main" id="{49EE4CD4-0C33-6094-F32C-C70A49497E1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76407" y="560219"/>
            <a:ext cx="1308967" cy="9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7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>
          <a:extLst>
            <a:ext uri="{FF2B5EF4-FFF2-40B4-BE49-F238E27FC236}">
              <a16:creationId xmlns:a16="http://schemas.microsoft.com/office/drawing/2014/main" id="{113FF72B-C5AA-8B08-E961-E637656D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C432C4-F89B-7E84-5B18-5745A5394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4060" y="688870"/>
            <a:ext cx="1792409" cy="1890100"/>
          </a:xfrm>
          <a:prstGeom prst="rect">
            <a:avLst/>
          </a:prstGeom>
        </p:spPr>
      </p:pic>
      <p:sp>
        <p:nvSpPr>
          <p:cNvPr id="63" name="Google Shape;63;p9">
            <a:extLst>
              <a:ext uri="{FF2B5EF4-FFF2-40B4-BE49-F238E27FC236}">
                <a16:creationId xmlns:a16="http://schemas.microsoft.com/office/drawing/2014/main" id="{3C3D252F-77DC-F1D2-6DC3-09C82F7C6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968" y="123910"/>
            <a:ext cx="8087383" cy="4970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cap="none" dirty="0"/>
              <a:t>XTPL Ultra-Precise Printing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B1E4B0-F10A-AD49-0D04-4FE9F6972095}"/>
              </a:ext>
            </a:extLst>
          </p:cNvPr>
          <p:cNvSpPr txBox="1"/>
          <p:nvPr/>
        </p:nvSpPr>
        <p:spPr>
          <a:xfrm>
            <a:off x="368294" y="668333"/>
            <a:ext cx="288891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800">
              <a:buFont typeface="Wingdings" panose="05000000000000000000" pitchFamily="2" charset="2"/>
              <a:buChar char="q"/>
              <a:defRPr/>
            </a:pPr>
            <a:r>
              <a:rPr lang="en-US" sz="825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XTPL _ Delta Printing System </a:t>
            </a:r>
          </a:p>
          <a:p>
            <a:pPr marL="300038" indent="-173831" defTabSz="685800">
              <a:buFont typeface="Wingdings" panose="05000000000000000000" pitchFamily="2" charset="2"/>
              <a:buChar char="Ø"/>
              <a:defRPr/>
            </a:pPr>
            <a:r>
              <a:rPr lang="en-US" sz="82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resolution printing method.</a:t>
            </a:r>
          </a:p>
          <a:p>
            <a:pPr marL="300038" indent="-173831" defTabSz="685800">
              <a:buFont typeface="Wingdings" panose="05000000000000000000" pitchFamily="2" charset="2"/>
              <a:buChar char="Ø"/>
              <a:defRPr/>
            </a:pPr>
            <a:r>
              <a:rPr lang="en-US" sz="82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Combines high-precision pressure control and axes.</a:t>
            </a:r>
          </a:p>
          <a:p>
            <a:pPr marL="300038" indent="-173831" defTabSz="685800">
              <a:buFont typeface="Wingdings" panose="05000000000000000000" pitchFamily="2" charset="2"/>
              <a:buChar char="Ø"/>
              <a:defRPr/>
            </a:pPr>
            <a:r>
              <a:rPr lang="en-US" sz="82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glass capillary tips.</a:t>
            </a:r>
          </a:p>
          <a:p>
            <a:pPr marL="300038" indent="-173831" defTabSz="685800">
              <a:buFont typeface="Wingdings" panose="05000000000000000000" pitchFamily="2" charset="2"/>
              <a:buChar char="Ø"/>
              <a:defRPr/>
            </a:pPr>
            <a:r>
              <a:rPr lang="en-US" sz="82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Ink: Heraeus RP Au 041008/HT </a:t>
            </a:r>
            <a:r>
              <a:rPr lang="en-US" sz="82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(high temperature Au ink)</a:t>
            </a:r>
          </a:p>
          <a:p>
            <a:pPr marL="214313" indent="-88106" defTabSz="685800">
              <a:buFont typeface="Wingdings" panose="05000000000000000000" pitchFamily="2" charset="2"/>
              <a:buChar char="Ø"/>
              <a:defRPr/>
            </a:pPr>
            <a:endParaRPr lang="en-US" sz="825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2AC23-F4FB-EC61-056C-8392090FF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10" y="1494352"/>
            <a:ext cx="1699057" cy="1829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E9F8CE-2054-203D-FBC1-79D0B6522E74}"/>
              </a:ext>
            </a:extLst>
          </p:cNvPr>
          <p:cNvSpPr txBox="1"/>
          <p:nvPr/>
        </p:nvSpPr>
        <p:spPr>
          <a:xfrm>
            <a:off x="890149" y="3339263"/>
            <a:ext cx="1205618" cy="20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XTPL Printer at CAMM</a:t>
            </a:r>
          </a:p>
        </p:txBody>
      </p:sp>
      <p:pic>
        <p:nvPicPr>
          <p:cNvPr id="2" name="IMG_0310">
            <a:hlinkClick r:id="" action="ppaction://media"/>
            <a:extLst>
              <a:ext uri="{FF2B5EF4-FFF2-40B4-BE49-F238E27FC236}">
                <a16:creationId xmlns:a16="http://schemas.microsoft.com/office/drawing/2014/main" id="{C7A0E27D-E8E4-F3C4-8AE4-D7276D1FD6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84155" y="3554244"/>
            <a:ext cx="1792409" cy="1008230"/>
          </a:xfrm>
          <a:prstGeom prst="rect">
            <a:avLst/>
          </a:prstGeom>
        </p:spPr>
      </p:pic>
      <p:pic>
        <p:nvPicPr>
          <p:cNvPr id="4" name="IMG_0311">
            <a:hlinkClick r:id="" action="ppaction://media"/>
            <a:extLst>
              <a:ext uri="{FF2B5EF4-FFF2-40B4-BE49-F238E27FC236}">
                <a16:creationId xmlns:a16="http://schemas.microsoft.com/office/drawing/2014/main" id="{A156621B-61B2-C1E2-7852-994FBBDF24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9809" y="3554244"/>
            <a:ext cx="1792409" cy="10082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31048C-49D1-E726-39DE-F189C89FBA9C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2740441" y="1921601"/>
            <a:ext cx="306720" cy="11542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E216E0-51FD-E9E5-028D-8D38355C368F}"/>
              </a:ext>
            </a:extLst>
          </p:cNvPr>
          <p:cNvSpPr txBox="1"/>
          <p:nvPr/>
        </p:nvSpPr>
        <p:spPr>
          <a:xfrm>
            <a:off x="2379109" y="1771560"/>
            <a:ext cx="6680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X-axis 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3FAB0-B01C-F56E-05DD-77D263089184}"/>
              </a:ext>
            </a:extLst>
          </p:cNvPr>
          <p:cNvSpPr txBox="1"/>
          <p:nvPr/>
        </p:nvSpPr>
        <p:spPr>
          <a:xfrm>
            <a:off x="4532319" y="1978896"/>
            <a:ext cx="6680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Y-axis camera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A83D8D-37D5-5E34-7F6C-F028CD116BCC}"/>
              </a:ext>
            </a:extLst>
          </p:cNvPr>
          <p:cNvCxnSpPr>
            <a:cxnSpLocks/>
          </p:cNvCxnSpPr>
          <p:nvPr/>
        </p:nvCxnSpPr>
        <p:spPr>
          <a:xfrm flipH="1">
            <a:off x="4128811" y="2093156"/>
            <a:ext cx="427658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FE6387-36A0-A1C3-BA78-BD24DC108071}"/>
              </a:ext>
            </a:extLst>
          </p:cNvPr>
          <p:cNvSpPr txBox="1"/>
          <p:nvPr/>
        </p:nvSpPr>
        <p:spPr>
          <a:xfrm>
            <a:off x="4544394" y="2278979"/>
            <a:ext cx="668052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594C26-0E6C-855A-55CF-F7175918E6B5}"/>
              </a:ext>
            </a:extLst>
          </p:cNvPr>
          <p:cNvCxnSpPr>
            <a:cxnSpLocks/>
          </p:cNvCxnSpPr>
          <p:nvPr/>
        </p:nvCxnSpPr>
        <p:spPr>
          <a:xfrm flipH="1">
            <a:off x="4140886" y="2357458"/>
            <a:ext cx="427658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49F620-18D7-4720-9ACC-B8BFC7DC2707}"/>
              </a:ext>
            </a:extLst>
          </p:cNvPr>
          <p:cNvCxnSpPr>
            <a:cxnSpLocks/>
          </p:cNvCxnSpPr>
          <p:nvPr/>
        </p:nvCxnSpPr>
        <p:spPr>
          <a:xfrm>
            <a:off x="3029813" y="2371311"/>
            <a:ext cx="393260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0CE433-47B5-E2C8-E7F4-C8ECA304EB04}"/>
              </a:ext>
            </a:extLst>
          </p:cNvPr>
          <p:cNvSpPr txBox="1"/>
          <p:nvPr/>
        </p:nvSpPr>
        <p:spPr>
          <a:xfrm>
            <a:off x="2715220" y="2279301"/>
            <a:ext cx="3610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7CD9FB-C1E5-EE8D-3C23-E44109E57CA3}"/>
              </a:ext>
            </a:extLst>
          </p:cNvPr>
          <p:cNvCxnSpPr>
            <a:cxnSpLocks/>
          </p:cNvCxnSpPr>
          <p:nvPr/>
        </p:nvCxnSpPr>
        <p:spPr>
          <a:xfrm flipH="1">
            <a:off x="3818703" y="2509829"/>
            <a:ext cx="427658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E4C067-4886-BBAE-65A9-22069B3A6106}"/>
              </a:ext>
            </a:extLst>
          </p:cNvPr>
          <p:cNvSpPr txBox="1"/>
          <p:nvPr/>
        </p:nvSpPr>
        <p:spPr>
          <a:xfrm>
            <a:off x="4258435" y="2424405"/>
            <a:ext cx="9051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glass capillary tip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D7EFE0-9395-984A-549A-A5BC75064B4A}"/>
              </a:ext>
            </a:extLst>
          </p:cNvPr>
          <p:cNvCxnSpPr>
            <a:cxnSpLocks/>
          </p:cNvCxnSpPr>
          <p:nvPr/>
        </p:nvCxnSpPr>
        <p:spPr>
          <a:xfrm>
            <a:off x="3076293" y="2152947"/>
            <a:ext cx="543410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330376-715E-C0E4-3469-63B9159950D6}"/>
              </a:ext>
            </a:extLst>
          </p:cNvPr>
          <p:cNvSpPr txBox="1"/>
          <p:nvPr/>
        </p:nvSpPr>
        <p:spPr>
          <a:xfrm>
            <a:off x="2380458" y="2009521"/>
            <a:ext cx="8767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High-precision pressure inlet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67F989-2DB4-C051-58BE-15C29EFB3253}"/>
              </a:ext>
            </a:extLst>
          </p:cNvPr>
          <p:cNvSpPr txBox="1"/>
          <p:nvPr/>
        </p:nvSpPr>
        <p:spPr>
          <a:xfrm>
            <a:off x="2927921" y="2699100"/>
            <a:ext cx="1478886" cy="20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XTPL Printhead Schematic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90CB69E-557D-4854-607F-9D07EF6C77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7644" y="981069"/>
            <a:ext cx="2024067" cy="6813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0BE789B-FF5A-9040-5473-FB8F53EF76A4}"/>
              </a:ext>
            </a:extLst>
          </p:cNvPr>
          <p:cNvSpPr txBox="1"/>
          <p:nvPr/>
        </p:nvSpPr>
        <p:spPr>
          <a:xfrm>
            <a:off x="5548766" y="1482744"/>
            <a:ext cx="879924" cy="2077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E3BE4C-B89F-CE51-3461-B931C82ECACD}"/>
              </a:ext>
            </a:extLst>
          </p:cNvPr>
          <p:cNvCxnSpPr>
            <a:cxnSpLocks/>
          </p:cNvCxnSpPr>
          <p:nvPr/>
        </p:nvCxnSpPr>
        <p:spPr>
          <a:xfrm>
            <a:off x="5310777" y="1520972"/>
            <a:ext cx="135590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1A167C-D1BA-2C73-3297-D16600C1494E}"/>
              </a:ext>
            </a:extLst>
          </p:cNvPr>
          <p:cNvCxnSpPr>
            <a:cxnSpLocks/>
          </p:cNvCxnSpPr>
          <p:nvPr/>
        </p:nvCxnSpPr>
        <p:spPr>
          <a:xfrm>
            <a:off x="4972646" y="1260026"/>
            <a:ext cx="39516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5B4DA7-9754-8730-FBCC-81F7722EA70E}"/>
              </a:ext>
            </a:extLst>
          </p:cNvPr>
          <p:cNvCxnSpPr>
            <a:cxnSpLocks/>
          </p:cNvCxnSpPr>
          <p:nvPr/>
        </p:nvCxnSpPr>
        <p:spPr>
          <a:xfrm>
            <a:off x="5027755" y="1280682"/>
            <a:ext cx="0" cy="353239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885A194-AA4C-C95D-9BBC-FB9C32C08060}"/>
              </a:ext>
            </a:extLst>
          </p:cNvPr>
          <p:cNvSpPr txBox="1"/>
          <p:nvPr/>
        </p:nvSpPr>
        <p:spPr>
          <a:xfrm rot="16200000">
            <a:off x="4872298" y="1359066"/>
            <a:ext cx="478187" cy="18466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 mm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522F29-A692-6526-920F-E6FB336A04EC}"/>
              </a:ext>
            </a:extLst>
          </p:cNvPr>
          <p:cNvSpPr txBox="1"/>
          <p:nvPr/>
        </p:nvSpPr>
        <p:spPr>
          <a:xfrm>
            <a:off x="5628589" y="981069"/>
            <a:ext cx="720275" cy="2077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Design-01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260238-25A8-9B37-0BBD-4C04C6BD80E0}"/>
              </a:ext>
            </a:extLst>
          </p:cNvPr>
          <p:cNvSpPr txBox="1"/>
          <p:nvPr/>
        </p:nvSpPr>
        <p:spPr>
          <a:xfrm>
            <a:off x="4837208" y="661898"/>
            <a:ext cx="1816198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800">
              <a:buFont typeface="Wingdings" panose="05000000000000000000" pitchFamily="2" charset="2"/>
              <a:buChar char="q"/>
              <a:defRPr/>
            </a:pPr>
            <a:r>
              <a:rPr lang="en-US" sz="825" b="1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Characterization: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C027181-1E50-FA86-4241-C755700E13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8274" y="733516"/>
            <a:ext cx="1972078" cy="118534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1743AED-62C7-BF36-7FC5-3788B59E148D}"/>
              </a:ext>
            </a:extLst>
          </p:cNvPr>
          <p:cNvSpPr txBox="1"/>
          <p:nvPr/>
        </p:nvSpPr>
        <p:spPr>
          <a:xfrm>
            <a:off x="4907872" y="1107559"/>
            <a:ext cx="478187" cy="18466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 mm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58D4F5-3BEF-2EA5-C928-D56D3372BF3D}"/>
              </a:ext>
            </a:extLst>
          </p:cNvPr>
          <p:cNvSpPr txBox="1"/>
          <p:nvPr/>
        </p:nvSpPr>
        <p:spPr>
          <a:xfrm>
            <a:off x="7374134" y="1929582"/>
            <a:ext cx="1400357" cy="20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Printed Traces Conductivity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05BA13-90F6-DB42-5703-B05309150A58}"/>
              </a:ext>
            </a:extLst>
          </p:cNvPr>
          <p:cNvSpPr txBox="1"/>
          <p:nvPr/>
        </p:nvSpPr>
        <p:spPr>
          <a:xfrm>
            <a:off x="4898538" y="1729364"/>
            <a:ext cx="21803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800">
              <a:buFont typeface="Wingdings" panose="05000000000000000000" pitchFamily="2" charset="2"/>
              <a:buChar char="Ø"/>
              <a:defRPr/>
            </a:pPr>
            <a:r>
              <a:rPr lang="en-US" sz="82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conductivity </a:t>
            </a:r>
            <a:r>
              <a:rPr lang="en-US" sz="825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2.7X10^7 S/m</a:t>
            </a:r>
          </a:p>
          <a:p>
            <a:pPr defTabSz="685800">
              <a:defRPr/>
            </a:pPr>
            <a:r>
              <a:rPr lang="en-US" sz="825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67.5% </a:t>
            </a:r>
            <a:r>
              <a:rPr lang="en-US" sz="82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bulk gold</a:t>
            </a:r>
          </a:p>
          <a:p>
            <a:pPr marL="214313" defTabSz="685800">
              <a:defRPr/>
            </a:pPr>
            <a:endParaRPr lang="en-US" sz="82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F40021-DF0D-030C-1D44-67A33680DEFA}"/>
              </a:ext>
            </a:extLst>
          </p:cNvPr>
          <p:cNvSpPr txBox="1"/>
          <p:nvPr/>
        </p:nvSpPr>
        <p:spPr>
          <a:xfrm>
            <a:off x="5334263" y="3179997"/>
            <a:ext cx="1028301" cy="20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50X Magnification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E4DD3B7-59D0-BD0A-BFEF-9B4CEDC91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4691" y="2050272"/>
            <a:ext cx="1182643" cy="10908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8FC0EBC-74B3-B797-EA3D-525ADD8015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0100" y="2182931"/>
            <a:ext cx="1968916" cy="97948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AA5A6F-D9BC-AE80-0D2F-A4A1037CB473}"/>
              </a:ext>
            </a:extLst>
          </p:cNvPr>
          <p:cNvCxnSpPr>
            <a:cxnSpLocks/>
          </p:cNvCxnSpPr>
          <p:nvPr/>
        </p:nvCxnSpPr>
        <p:spPr>
          <a:xfrm>
            <a:off x="6222164" y="2239322"/>
            <a:ext cx="0" cy="62865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B4F61AE-0339-4BA9-FFEA-ECD0F7884245}"/>
              </a:ext>
            </a:extLst>
          </p:cNvPr>
          <p:cNvCxnSpPr>
            <a:cxnSpLocks/>
          </p:cNvCxnSpPr>
          <p:nvPr/>
        </p:nvCxnSpPr>
        <p:spPr>
          <a:xfrm>
            <a:off x="6222164" y="2574434"/>
            <a:ext cx="6079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DA9C60D-E451-3AA3-27B1-87E857D9AB1E}"/>
              </a:ext>
            </a:extLst>
          </p:cNvPr>
          <p:cNvSpPr txBox="1"/>
          <p:nvPr/>
        </p:nvSpPr>
        <p:spPr>
          <a:xfrm>
            <a:off x="7522047" y="3204783"/>
            <a:ext cx="727459" cy="20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Trace profile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A7DF0F0-946F-A4CD-CE3D-9C4D1340EF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8537" y="3449702"/>
            <a:ext cx="2123139" cy="7929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8F72082-23F3-CFCB-D38A-44FA38C67BBE}"/>
              </a:ext>
            </a:extLst>
          </p:cNvPr>
          <p:cNvSpPr txBox="1"/>
          <p:nvPr/>
        </p:nvSpPr>
        <p:spPr>
          <a:xfrm>
            <a:off x="5649715" y="3449703"/>
            <a:ext cx="720275" cy="2077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Design-02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CC868F-F94B-4A14-2F1B-3130C031E4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1169" y="3431595"/>
            <a:ext cx="1653323" cy="12466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444D46B-47E2-BC29-982A-CBDA2CCA396C}"/>
              </a:ext>
            </a:extLst>
          </p:cNvPr>
          <p:cNvSpPr txBox="1"/>
          <p:nvPr/>
        </p:nvSpPr>
        <p:spPr>
          <a:xfrm>
            <a:off x="5727541" y="4285806"/>
            <a:ext cx="101803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of gold particle free ink after firing (15K Mag.)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ACCC6D0-BDC7-D374-FC20-184A58A969EF}"/>
              </a:ext>
            </a:extLst>
          </p:cNvPr>
          <p:cNvSpPr txBox="1"/>
          <p:nvPr/>
        </p:nvSpPr>
        <p:spPr>
          <a:xfrm>
            <a:off x="2390449" y="2863317"/>
            <a:ext cx="2525243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735" indent="-160735" defTabSz="342900">
              <a:buFont typeface="Wingdings" panose="05000000000000000000" pitchFamily="2" charset="2"/>
              <a:buChar char="q"/>
              <a:defRPr/>
            </a:pPr>
            <a:r>
              <a:rPr lang="en-US" sz="750" b="1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Firing</a:t>
            </a:r>
            <a:r>
              <a:rPr lang="en-US" sz="750" b="1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160735" indent="-160735" defTabSz="342900">
              <a:buFont typeface="Wingdings" panose="05000000000000000000" pitchFamily="2" charset="2"/>
              <a:buChar char="Ø"/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Drying the printed samples in the box oven at 90°C for 15 mins.</a:t>
            </a:r>
          </a:p>
          <a:p>
            <a:pPr marL="160735" indent="-160735" defTabSz="342900">
              <a:buFont typeface="Wingdings" panose="05000000000000000000" pitchFamily="2" charset="2"/>
              <a:buChar char="Ø"/>
              <a:defRPr/>
            </a:pPr>
            <a:r>
              <a:rPr lang="en-US" sz="7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Firing the samples at 850°C for 10 mins in high temperature furnace.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3FAB1D-99BA-A99A-D464-E0F884EBDE62}"/>
              </a:ext>
            </a:extLst>
          </p:cNvPr>
          <p:cNvCxnSpPr>
            <a:cxnSpLocks/>
          </p:cNvCxnSpPr>
          <p:nvPr/>
        </p:nvCxnSpPr>
        <p:spPr>
          <a:xfrm>
            <a:off x="6666678" y="4493555"/>
            <a:ext cx="5276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DA9A977-524D-11A3-7073-09CA8C210F4F}"/>
              </a:ext>
            </a:extLst>
          </p:cNvPr>
          <p:cNvSpPr txBox="1"/>
          <p:nvPr/>
        </p:nvSpPr>
        <p:spPr>
          <a:xfrm>
            <a:off x="8270864" y="4409985"/>
            <a:ext cx="789488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15K Mag.</a:t>
            </a:r>
            <a:endParaRPr lang="en-US" sz="7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0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1C344-C4C8-4E6A-81C0-FF267BD7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23CB62-55C7-4EC2-BE86-4D2627270907}" type="slidenum"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685800"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71298-557D-40B5-8AA6-E556C8096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104776"/>
            <a:ext cx="8087916" cy="49768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+mn-lt"/>
              </a:rPr>
              <a:t>Progress In Advanced Printing Technologies (Micro Dispensing)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3ABC7A-DC96-4BD6-8A4C-2F9A301B4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7" y="720045"/>
            <a:ext cx="2437955" cy="39475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1FAB46-8875-4DE5-BE11-CE02157AF8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684"/>
          <a:stretch/>
        </p:blipFill>
        <p:spPr>
          <a:xfrm>
            <a:off x="2353440" y="3012693"/>
            <a:ext cx="4384310" cy="15986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B496822-E96E-4B4F-B28D-63F9CF08F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158"/>
          <a:stretch/>
        </p:blipFill>
        <p:spPr>
          <a:xfrm>
            <a:off x="2175618" y="656050"/>
            <a:ext cx="2155373" cy="13603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7928E2-EE52-453A-91DD-D4CE160DF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526" y="1364051"/>
            <a:ext cx="2498510" cy="17710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533C6E4-322E-4893-AD22-68266CA1EB70}"/>
              </a:ext>
            </a:extLst>
          </p:cNvPr>
          <p:cNvSpPr txBox="1"/>
          <p:nvPr/>
        </p:nvSpPr>
        <p:spPr>
          <a:xfrm>
            <a:off x="6737750" y="3927515"/>
            <a:ext cx="2111132" cy="72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825" dirty="0" err="1">
                <a:solidFill>
                  <a:srgbClr val="4472C4"/>
                </a:solidFill>
                <a:latin typeface="Arial" panose="020B0604020202020204" pitchFamily="34" charset="0"/>
              </a:rPr>
              <a:t>Łysień</a:t>
            </a:r>
            <a:r>
              <a:rPr lang="en-US" sz="825" dirty="0">
                <a:solidFill>
                  <a:srgbClr val="4472C4"/>
                </a:solidFill>
                <a:latin typeface="Arial" panose="020B0604020202020204" pitchFamily="34" charset="0"/>
              </a:rPr>
              <a:t>, Mateusz, et al. "High-resolution deposition of conductive and insulating materials at micrometer scale on complex substrates."  </a:t>
            </a:r>
            <a:r>
              <a:rPr lang="en-US" sz="825" i="1" dirty="0">
                <a:solidFill>
                  <a:srgbClr val="4472C4"/>
                </a:solidFill>
                <a:latin typeface="Arial" panose="020B0604020202020204" pitchFamily="34" charset="0"/>
              </a:rPr>
              <a:t>Scientific Reports</a:t>
            </a:r>
            <a:r>
              <a:rPr lang="en-US" sz="825" dirty="0">
                <a:solidFill>
                  <a:srgbClr val="4472C4"/>
                </a:solidFill>
                <a:latin typeface="Arial" panose="020B0604020202020204" pitchFamily="34" charset="0"/>
              </a:rPr>
              <a:t> 12.1 (2022): 9327.</a:t>
            </a:r>
            <a:endParaRPr lang="en-US" sz="825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45E5B-F7DE-423A-991D-D3E409B94F1E}"/>
              </a:ext>
            </a:extLst>
          </p:cNvPr>
          <p:cNvSpPr txBox="1"/>
          <p:nvPr/>
        </p:nvSpPr>
        <p:spPr>
          <a:xfrm>
            <a:off x="4886940" y="582896"/>
            <a:ext cx="412122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XTPL® Delta Printing System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Micro AM 3D printer that uses Ultra Precision Deposition (UPD) technology</a:t>
            </a:r>
            <a:endParaRPr lang="en-US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40F91-E681-410E-A0DC-BE009A81A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535" y="1234447"/>
            <a:ext cx="3052250" cy="1563964"/>
          </a:xfrm>
          <a:prstGeom prst="rect">
            <a:avLst/>
          </a:prstGeom>
        </p:spPr>
      </p:pic>
      <p:pic>
        <p:nvPicPr>
          <p:cNvPr id="4" name="Picture 3" descr="A group of men standing in a room&#10;&#10;Description automatically generated">
            <a:extLst>
              <a:ext uri="{FF2B5EF4-FFF2-40B4-BE49-F238E27FC236}">
                <a16:creationId xmlns:a16="http://schemas.microsoft.com/office/drawing/2014/main" id="{5E09C8CB-56C7-38B5-556C-6EF842EF35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02" y="2865921"/>
            <a:ext cx="3017520" cy="22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DAEFFB-8805-1B9F-476C-F12732110A7D}"/>
              </a:ext>
            </a:extLst>
          </p:cNvPr>
          <p:cNvSpPr txBox="1"/>
          <p:nvPr/>
        </p:nvSpPr>
        <p:spPr>
          <a:xfrm>
            <a:off x="631827" y="67740"/>
            <a:ext cx="7839247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07000"/>
              </a:lnSpc>
              <a:spcAft>
                <a:spcPts val="600"/>
              </a:spcAft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Ink Continuity and Printing Interconnects on Irregular Surfaces (2/2)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CBAA8-AECB-08C0-745C-A43B758E2476}"/>
              </a:ext>
            </a:extLst>
          </p:cNvPr>
          <p:cNvSpPr txBox="1"/>
          <p:nvPr/>
        </p:nvSpPr>
        <p:spPr>
          <a:xfrm>
            <a:off x="403282" y="448090"/>
            <a:ext cx="2730887" cy="1419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800">
              <a:buFont typeface="Wingdings" panose="05000000000000000000" pitchFamily="2" charset="2"/>
              <a:buChar char="q"/>
              <a:defRPr/>
            </a:pPr>
            <a:r>
              <a:rPr lang="en-US" sz="112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Printing on Si Dies</a:t>
            </a:r>
          </a:p>
          <a:p>
            <a:pPr marL="214313" indent="-214313" defTabSz="685800">
              <a:buFont typeface="Wingdings" panose="05000000000000000000" pitchFamily="2" charset="2"/>
              <a:buChar char="q"/>
              <a:defRPr/>
            </a:pPr>
            <a:endParaRPr lang="en-US" sz="12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 interconnects were printed from the Si die into the PET substrate.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μm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diameter pads (25 nos.) and 300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μm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ones (12 nos.) were printed to investigate the footprint area that can be obtained on 3x3 mm Si die</a:t>
            </a:r>
            <a:endParaRPr lang="en-US" sz="10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13C6E-5D6B-07AF-0C9E-57C5AB16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25" y="884437"/>
            <a:ext cx="2329880" cy="18639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96F2A-1C8A-0E4D-BD9B-6B8CECADE2CA}"/>
              </a:ext>
            </a:extLst>
          </p:cNvPr>
          <p:cNvCxnSpPr>
            <a:cxnSpLocks/>
          </p:cNvCxnSpPr>
          <p:nvPr/>
        </p:nvCxnSpPr>
        <p:spPr>
          <a:xfrm flipH="1" flipV="1">
            <a:off x="4612041" y="2026444"/>
            <a:ext cx="421558" cy="3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D5FA89-067B-2642-C2AF-E32005707756}"/>
              </a:ext>
            </a:extLst>
          </p:cNvPr>
          <p:cNvSpPr txBox="1"/>
          <p:nvPr/>
        </p:nvSpPr>
        <p:spPr>
          <a:xfrm>
            <a:off x="4956051" y="1849230"/>
            <a:ext cx="666803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3X3mm Si die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09136-5C24-6220-75B6-342539A0F644}"/>
              </a:ext>
            </a:extLst>
          </p:cNvPr>
          <p:cNvSpPr txBox="1"/>
          <p:nvPr/>
        </p:nvSpPr>
        <p:spPr>
          <a:xfrm>
            <a:off x="4737717" y="883148"/>
            <a:ext cx="814212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NEA123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F22B7-2D1C-7CB4-EA61-57C034430416}"/>
              </a:ext>
            </a:extLst>
          </p:cNvPr>
          <p:cNvCxnSpPr>
            <a:cxnSpLocks/>
          </p:cNvCxnSpPr>
          <p:nvPr/>
        </p:nvCxnSpPr>
        <p:spPr>
          <a:xfrm flipH="1">
            <a:off x="4935996" y="1079319"/>
            <a:ext cx="187367" cy="281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D208A28-0558-1494-346F-84CB5DA1497D}"/>
              </a:ext>
            </a:extLst>
          </p:cNvPr>
          <p:cNvSpPr txBox="1"/>
          <p:nvPr/>
        </p:nvSpPr>
        <p:spPr>
          <a:xfrm>
            <a:off x="3260653" y="2368796"/>
            <a:ext cx="980234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Printed Ag ink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86C7E7-3EAF-B5EC-A5EA-65A2C17B44F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750770" y="1987928"/>
            <a:ext cx="0" cy="3808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2DF9283-DD2C-F0D5-F0B5-561752A3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61" y="3067558"/>
            <a:ext cx="2695943" cy="13436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8A0AC4-8158-24A2-2FC8-3F22F278A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52" y="883300"/>
            <a:ext cx="2052818" cy="18504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2F9AF0-6FCC-39DC-69CF-2C8BB3B99EA5}"/>
              </a:ext>
            </a:extLst>
          </p:cNvPr>
          <p:cNvSpPr txBox="1"/>
          <p:nvPr/>
        </p:nvSpPr>
        <p:spPr>
          <a:xfrm>
            <a:off x="7310008" y="954457"/>
            <a:ext cx="728369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NEA123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D6DE6E-16A2-D318-9827-6CB15332F8B7}"/>
              </a:ext>
            </a:extLst>
          </p:cNvPr>
          <p:cNvCxnSpPr>
            <a:cxnSpLocks/>
          </p:cNvCxnSpPr>
          <p:nvPr/>
        </p:nvCxnSpPr>
        <p:spPr>
          <a:xfrm flipH="1">
            <a:off x="7419614" y="1165198"/>
            <a:ext cx="234214" cy="249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9E8621-63D3-DB77-DE48-0E9FAE30D2A1}"/>
              </a:ext>
            </a:extLst>
          </p:cNvPr>
          <p:cNvCxnSpPr>
            <a:cxnSpLocks/>
          </p:cNvCxnSpPr>
          <p:nvPr/>
        </p:nvCxnSpPr>
        <p:spPr>
          <a:xfrm flipH="1">
            <a:off x="7067988" y="2160828"/>
            <a:ext cx="3724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75FD35-33A2-8520-1AAA-DBF441DB1EC5}"/>
              </a:ext>
            </a:extLst>
          </p:cNvPr>
          <p:cNvCxnSpPr>
            <a:cxnSpLocks/>
          </p:cNvCxnSpPr>
          <p:nvPr/>
        </p:nvCxnSpPr>
        <p:spPr>
          <a:xfrm flipV="1">
            <a:off x="6344305" y="1996996"/>
            <a:ext cx="0" cy="411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541B87B-B57C-EAC5-D891-6AB90CF0549C}"/>
              </a:ext>
            </a:extLst>
          </p:cNvPr>
          <p:cNvSpPr txBox="1"/>
          <p:nvPr/>
        </p:nvSpPr>
        <p:spPr>
          <a:xfrm>
            <a:off x="5972433" y="2353904"/>
            <a:ext cx="762896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Printed Ag ink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50461-13A4-A672-176C-5F5FC9D5644E}"/>
              </a:ext>
            </a:extLst>
          </p:cNvPr>
          <p:cNvSpPr txBox="1"/>
          <p:nvPr/>
        </p:nvSpPr>
        <p:spPr>
          <a:xfrm>
            <a:off x="7341787" y="1955633"/>
            <a:ext cx="696590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3X3mm Si die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31F7-4FBE-CCF4-5117-2DCEEF4B76FE}"/>
              </a:ext>
            </a:extLst>
          </p:cNvPr>
          <p:cNvSpPr txBox="1"/>
          <p:nvPr/>
        </p:nvSpPr>
        <p:spPr>
          <a:xfrm>
            <a:off x="4329444" y="2807378"/>
            <a:ext cx="1236316" cy="2308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pads (200</a:t>
            </a:r>
            <a:r>
              <a:rPr lang="el-G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A68CE4-4059-314A-D234-8B59295E4FD1}"/>
              </a:ext>
            </a:extLst>
          </p:cNvPr>
          <p:cNvSpPr txBox="1"/>
          <p:nvPr/>
        </p:nvSpPr>
        <p:spPr>
          <a:xfrm>
            <a:off x="6452596" y="2796514"/>
            <a:ext cx="1084124" cy="2308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 pads (300</a:t>
            </a:r>
            <a:r>
              <a:rPr lang="el-G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4E4365D-EE48-9487-A562-002461AF96FC}"/>
              </a:ext>
            </a:extLst>
          </p:cNvPr>
          <p:cNvSpPr/>
          <p:nvPr/>
        </p:nvSpPr>
        <p:spPr>
          <a:xfrm>
            <a:off x="4228006" y="2193194"/>
            <a:ext cx="99403" cy="1853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E4175-0BC7-6195-3494-219FA15BEC2F}"/>
              </a:ext>
            </a:extLst>
          </p:cNvPr>
          <p:cNvSpPr txBox="1"/>
          <p:nvPr/>
        </p:nvSpPr>
        <p:spPr>
          <a:xfrm>
            <a:off x="7341787" y="1444912"/>
            <a:ext cx="762895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  <a:r>
              <a:rPr lang="el-GR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pads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6C7F28-EA3E-4AA5-0D92-A06B64B2FA15}"/>
              </a:ext>
            </a:extLst>
          </p:cNvPr>
          <p:cNvCxnSpPr>
            <a:cxnSpLocks/>
          </p:cNvCxnSpPr>
          <p:nvPr/>
        </p:nvCxnSpPr>
        <p:spPr>
          <a:xfrm flipH="1" flipV="1">
            <a:off x="7039185" y="1611542"/>
            <a:ext cx="421558" cy="3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A18484-E4E1-6C69-067F-7737CF580AE2}"/>
              </a:ext>
            </a:extLst>
          </p:cNvPr>
          <p:cNvSpPr txBox="1"/>
          <p:nvPr/>
        </p:nvSpPr>
        <p:spPr>
          <a:xfrm>
            <a:off x="4908004" y="1369473"/>
            <a:ext cx="762895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r>
              <a:rPr lang="el-GR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0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pads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CF653F-BC51-FA24-4BA1-171A44EA3226}"/>
              </a:ext>
            </a:extLst>
          </p:cNvPr>
          <p:cNvCxnSpPr>
            <a:cxnSpLocks/>
          </p:cNvCxnSpPr>
          <p:nvPr/>
        </p:nvCxnSpPr>
        <p:spPr>
          <a:xfrm flipH="1" flipV="1">
            <a:off x="4633395" y="1564099"/>
            <a:ext cx="421558" cy="3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78559A76-A5D8-BE48-A3FA-0470373FF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56" y="1877720"/>
            <a:ext cx="2189389" cy="204610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C68DFC2-B632-065E-8967-AEF154919046}"/>
              </a:ext>
            </a:extLst>
          </p:cNvPr>
          <p:cNvSpPr txBox="1"/>
          <p:nvPr/>
        </p:nvSpPr>
        <p:spPr>
          <a:xfrm>
            <a:off x="570932" y="3956422"/>
            <a:ext cx="227831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Printed daisy chain between dog bone pads on Si die and PET substrate</a:t>
            </a:r>
            <a:endParaRPr lang="en-US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3F15972-2658-8D0D-7DEA-0959A2F500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98313" y="2037518"/>
            <a:ext cx="762436" cy="140364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7B553A0-DDCF-75C0-95C9-0DEC6BFBFF57}"/>
              </a:ext>
            </a:extLst>
          </p:cNvPr>
          <p:cNvSpPr txBox="1"/>
          <p:nvPr/>
        </p:nvSpPr>
        <p:spPr>
          <a:xfrm>
            <a:off x="2935324" y="3170247"/>
            <a:ext cx="2577082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1050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daisy chain 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was printed to link several test pads in a sequential chain.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prstClr val="black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average resistance at different sides of the daisy chain is 32.4 Ω, which demonstrates the stability of printed silver particle-free ink over irregular objects.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AF92F-8646-1B8E-5A28-1819E2054A52}"/>
              </a:ext>
            </a:extLst>
          </p:cNvPr>
          <p:cNvSpPr txBox="1"/>
          <p:nvPr/>
        </p:nvSpPr>
        <p:spPr>
          <a:xfrm>
            <a:off x="6035890" y="4516236"/>
            <a:ext cx="1800780" cy="2677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140" dirty="0">
                <a:solidFill>
                  <a:prstClr val="black"/>
                </a:solidFill>
                <a:latin typeface="Calibri" panose="020F0502020204030204"/>
              </a:rPr>
              <a:t>0.380 µm lines thickness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75312-B24E-80D8-82C9-9A582B0893E9}"/>
              </a:ext>
            </a:extLst>
          </p:cNvPr>
          <p:cNvSpPr txBox="1"/>
          <p:nvPr/>
        </p:nvSpPr>
        <p:spPr>
          <a:xfrm>
            <a:off x="3500787" y="405703"/>
            <a:ext cx="2170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4111" indent="-204111" defTabSz="6858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Printing with 3 layers</a:t>
            </a:r>
          </a:p>
          <a:p>
            <a:pPr marL="204111" indent="-204111" defTabSz="6858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Cured at 140°C for 1 hr.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1B784-DAB0-1D65-2E73-B44EDB7F54D7}"/>
              </a:ext>
            </a:extLst>
          </p:cNvPr>
          <p:cNvSpPr txBox="1"/>
          <p:nvPr/>
        </p:nvSpPr>
        <p:spPr>
          <a:xfrm>
            <a:off x="5753164" y="503867"/>
            <a:ext cx="2695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 µm wide circuit lines are 5-7 ohms</a:t>
            </a:r>
          </a:p>
        </p:txBody>
      </p:sp>
    </p:spTree>
    <p:extLst>
      <p:ext uri="{BB962C8B-B14F-4D97-AF65-F5344CB8AC3E}">
        <p14:creationId xmlns:p14="http://schemas.microsoft.com/office/powerpoint/2010/main" val="2231383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3E51F4-5279-42C5-A5F5-F8665EA9C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502" y="394244"/>
            <a:ext cx="2100365" cy="1616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041C3-E966-4AEE-B98F-8B723F04C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4" y="395341"/>
            <a:ext cx="2148182" cy="1613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D7B48-11F8-4782-ADED-8124D5ABD4E2}"/>
              </a:ext>
            </a:extLst>
          </p:cNvPr>
          <p:cNvSpPr txBox="1"/>
          <p:nvPr/>
        </p:nvSpPr>
        <p:spPr>
          <a:xfrm>
            <a:off x="6438055" y="3369791"/>
            <a:ext cx="25868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 broadband antenna for 2.4GHz was fabricated using suitable materials found to sustain 750</a:t>
            </a:r>
            <a:r>
              <a:rPr lang="en-US" sz="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A5E2A-F311-4042-8163-58F5E29DF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055" y="2509699"/>
            <a:ext cx="2586872" cy="841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1421CF-5DCA-443B-8E4C-BB1FE5187A0F}"/>
              </a:ext>
            </a:extLst>
          </p:cNvPr>
          <p:cNvSpPr txBox="1"/>
          <p:nvPr/>
        </p:nvSpPr>
        <p:spPr>
          <a:xfrm>
            <a:off x="4815048" y="2033497"/>
            <a:ext cx="2152088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Interrogation of printed antenna array embedded into fiberglass composite during mechanical testing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E085CA-91AA-4B66-866E-5C4E1BCD4097}"/>
              </a:ext>
            </a:extLst>
          </p:cNvPr>
          <p:cNvSpPr txBox="1"/>
          <p:nvPr/>
        </p:nvSpPr>
        <p:spPr>
          <a:xfrm>
            <a:off x="7014502" y="2033497"/>
            <a:ext cx="2100365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S-parameters measurements of printed gold transmission lines onto 3D printed ceramic up to 750</a:t>
            </a:r>
            <a:r>
              <a:rPr lang="en-US" sz="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°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DA2232E-1F5D-4E59-AB86-BC1810117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90" y="3874905"/>
            <a:ext cx="1204108" cy="8346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9609745-CD34-48A8-92B6-6F6FE74B8E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605" y="3860004"/>
            <a:ext cx="1204107" cy="89680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25DA86-D708-4202-B9AB-0ED3A93FC57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96598" y="3719548"/>
            <a:ext cx="1120883" cy="12356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F9C5CA-5A5F-4330-9CA7-90E6DDEF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820" y="2531238"/>
            <a:ext cx="1744859" cy="17771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6401252-B278-41C6-A8BE-44C51B840EA5}"/>
              </a:ext>
            </a:extLst>
          </p:cNvPr>
          <p:cNvSpPr txBox="1"/>
          <p:nvPr/>
        </p:nvSpPr>
        <p:spPr>
          <a:xfrm>
            <a:off x="6462605" y="4818019"/>
            <a:ext cx="120410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Inverted F-Antenna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A57D06-3780-43F1-AA42-1DE774DE087C}"/>
              </a:ext>
            </a:extLst>
          </p:cNvPr>
          <p:cNvSpPr txBox="1"/>
          <p:nvPr/>
        </p:nvSpPr>
        <p:spPr>
          <a:xfrm>
            <a:off x="7731492" y="4817921"/>
            <a:ext cx="120410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Microstrip Lines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F93603-6670-4F22-B267-EDBA15D662AF}"/>
              </a:ext>
            </a:extLst>
          </p:cNvPr>
          <p:cNvSpPr txBox="1"/>
          <p:nvPr/>
        </p:nvSpPr>
        <p:spPr>
          <a:xfrm>
            <a:off x="3039222" y="4906445"/>
            <a:ext cx="123563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12 GHz phase array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CF0C6D-3736-4094-A0D7-27098DCD14C8}"/>
              </a:ext>
            </a:extLst>
          </p:cNvPr>
          <p:cNvSpPr txBox="1"/>
          <p:nvPr/>
        </p:nvSpPr>
        <p:spPr>
          <a:xfrm>
            <a:off x="5065" y="363952"/>
            <a:ext cx="3502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2160" indent="-132160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Design Tools</a:t>
            </a:r>
          </a:p>
          <a:p>
            <a:pPr marL="309563" lvl="1" indent="-88106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ANSYS High-frequency structure simulator (HFSS)</a:t>
            </a:r>
          </a:p>
          <a:p>
            <a:pPr marL="309563" lvl="1" indent="-88106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Advanced Design System (ADS)</a:t>
            </a:r>
          </a:p>
          <a:p>
            <a:pPr marL="88106" indent="-88106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RF vector network analyzers up to 40 GHz with various RF probes and horn antennas, test chamber</a:t>
            </a:r>
          </a:p>
          <a:p>
            <a:pPr marL="88106" indent="-88106" defTabSz="685800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Substantial experience in understanding the effect of printing method, inks, substrates, postprocessing, and mechanical and environmental stress on RF performance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243CE0-5B9E-49AB-BCF4-A2757D07BF12}"/>
              </a:ext>
            </a:extLst>
          </p:cNvPr>
          <p:cNvSpPr txBox="1"/>
          <p:nvPr/>
        </p:nvSpPr>
        <p:spPr>
          <a:xfrm>
            <a:off x="79079" y="29307"/>
            <a:ext cx="8957067" cy="323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RF Design, Modeling/Simulation, and Test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4F3FE86-C071-47D4-AA8C-0F2E6AE23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06" y="3844295"/>
            <a:ext cx="1636934" cy="7927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21CDA19-5ACB-4E9E-A14E-EB26D57FDB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9788" y="1769059"/>
            <a:ext cx="2255099" cy="198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94ECDDA0-C0FF-4F47-B4F7-EBBE80A36B7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3" b="19566"/>
          <a:stretch/>
        </p:blipFill>
        <p:spPr>
          <a:xfrm>
            <a:off x="88406" y="1769059"/>
            <a:ext cx="2238555" cy="182756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14CA087-06AE-408D-963C-C2A48B82F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0528" y="3824333"/>
            <a:ext cx="1123507" cy="123618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C30D52C-98DF-40A0-A4BD-A1A6834354D7}"/>
              </a:ext>
            </a:extLst>
          </p:cNvPr>
          <p:cNvSpPr txBox="1"/>
          <p:nvPr/>
        </p:nvSpPr>
        <p:spPr>
          <a:xfrm>
            <a:off x="88406" y="3616584"/>
            <a:ext cx="223855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Various RF components AJP printed on PI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D120A2D-B559-4019-9465-281EE9A266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8401" y="4316782"/>
            <a:ext cx="1736391" cy="48474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BAEA82A-03E2-4503-B5C0-41D0215CC178}"/>
              </a:ext>
            </a:extLst>
          </p:cNvPr>
          <p:cNvSpPr txBox="1"/>
          <p:nvPr/>
        </p:nvSpPr>
        <p:spPr>
          <a:xfrm>
            <a:off x="4686820" y="4781327"/>
            <a:ext cx="17026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Stretchable Microstrip line w/ vias, printed with Liquid Metal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320090-85D6-463D-A020-D3D5BADA40BA}"/>
              </a:ext>
            </a:extLst>
          </p:cNvPr>
          <p:cNvSpPr txBox="1"/>
          <p:nvPr/>
        </p:nvSpPr>
        <p:spPr>
          <a:xfrm>
            <a:off x="38101" y="4670765"/>
            <a:ext cx="1737837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IJP patch antenna during bending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6EFEE9-FEE9-69A4-7A17-64EBCB6175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99123" y="540397"/>
            <a:ext cx="1486472" cy="11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475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13932</TotalTime>
  <Words>1328</Words>
  <Application>Microsoft Macintosh PowerPoint</Application>
  <PresentationFormat>On-screen Show (16:9)</PresentationFormat>
  <Paragraphs>176</Paragraphs>
  <Slides>12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Times New Roman</vt:lpstr>
      <vt:lpstr>Calibri</vt:lpstr>
      <vt:lpstr>Wingdings</vt:lpstr>
      <vt:lpstr>Aptos Display</vt:lpstr>
      <vt:lpstr>Calibri Light</vt:lpstr>
      <vt:lpstr>Aptos</vt:lpstr>
      <vt:lpstr>Garamond</vt:lpstr>
      <vt:lpstr>Arial</vt:lpstr>
      <vt:lpstr>Montserrat</vt:lpstr>
      <vt:lpstr>1_Office Theme</vt:lpstr>
      <vt:lpstr>9_Office Theme</vt:lpstr>
      <vt:lpstr>7_Office Theme</vt:lpstr>
      <vt:lpstr>2_Office Theme</vt:lpstr>
      <vt:lpstr>Office Theme</vt:lpstr>
      <vt:lpstr>Center for Advanced Microelectronics Manufacturing   Mark D. Poliks  SUNY Distinguished Professor Empire Innovation Professor Director, Center for Advanced Microelectronics Manufacturing A New York State Center of Advanced Technology New York Node, NextFlex Manufacturing USA  Binghamton University State University of  New York mpoliks@binghamton.edu 607-727-7104 (mobile)  </vt:lpstr>
      <vt:lpstr>Center for Advanced Microelectronics Manufacturing</vt:lpstr>
      <vt:lpstr>PowerPoint Presentation</vt:lpstr>
      <vt:lpstr>PowerPoint Presentation</vt:lpstr>
      <vt:lpstr>PowerPoint Presentation</vt:lpstr>
      <vt:lpstr>XTPL Ultra-Precise Printing</vt:lpstr>
      <vt:lpstr>Progress In Advanced Printing Technologies (Micro Dispensing) 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Sammakia</dc:creator>
  <cp:lastModifiedBy>Kartik Gopalan </cp:lastModifiedBy>
  <cp:revision>251</cp:revision>
  <dcterms:created xsi:type="dcterms:W3CDTF">2023-03-20T15:32:18Z</dcterms:created>
  <dcterms:modified xsi:type="dcterms:W3CDTF">2025-06-04T20:51:32Z</dcterms:modified>
</cp:coreProperties>
</file>